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2" r:id="rId4"/>
  </p:sldMasterIdLst>
  <p:sldIdLst>
    <p:sldId id="257" r:id="rId5"/>
    <p:sldId id="262" r:id="rId6"/>
    <p:sldId id="263" r:id="rId7"/>
    <p:sldId id="264" r:id="rId8"/>
    <p:sldId id="276" r:id="rId9"/>
    <p:sldId id="261" r:id="rId10"/>
    <p:sldId id="266" r:id="rId11"/>
    <p:sldId id="267" r:id="rId12"/>
    <p:sldId id="268" r:id="rId13"/>
    <p:sldId id="269" r:id="rId14"/>
    <p:sldId id="270" r:id="rId15"/>
    <p:sldId id="271" r:id="rId16"/>
    <p:sldId id="272" r:id="rId17"/>
    <p:sldId id="273" r:id="rId18"/>
    <p:sldId id="274" r:id="rId19"/>
    <p:sldId id="279" r:id="rId20"/>
    <p:sldId id="277"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818899"/>
    <a:srgbClr val="CCFF66"/>
    <a:srgbClr val="B8D233"/>
    <a:srgbClr val="57903F"/>
    <a:srgbClr val="2B3922"/>
    <a:srgbClr val="2E3722"/>
    <a:srgbClr val="FCF7F1"/>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7FBA4-6496-494A-B87D-BF2E6029A4E2}" v="464" dt="2020-03-11T21:38:04.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6F7E9-F8E8-49C9-A1B7-B4791FECD159}" type="doc">
      <dgm:prSet loTypeId="urn:microsoft.com/office/officeart/2018/2/layout/IconVerticalSolidList" loCatId="icon" qsTypeId="urn:microsoft.com/office/officeart/2005/8/quickstyle/simple1" qsCatId="simple" csTypeId="urn:microsoft.com/office/officeart/2018/5/colors/Iconchunking_neutralicontext_accent4_2" csCatId="accent4" phldr="1"/>
      <dgm:spPr/>
      <dgm:t>
        <a:bodyPr/>
        <a:lstStyle/>
        <a:p>
          <a:endParaRPr lang="en-US"/>
        </a:p>
      </dgm:t>
    </dgm:pt>
    <dgm:pt modelId="{F732D373-4F38-487D-9DB1-95C44F33FB69}">
      <dgm:prSet/>
      <dgm:spPr/>
      <dgm:t>
        <a:bodyPr/>
        <a:lstStyle/>
        <a:p>
          <a:r>
            <a:rPr lang="en-US" dirty="0"/>
            <a:t>If the GDP of a nation rises, then the nation will be able to import more and experience improvements in well-being (life expectancy &amp; infant mortality).</a:t>
          </a:r>
        </a:p>
      </dgm:t>
    </dgm:pt>
    <dgm:pt modelId="{AB69111C-45A8-431E-9FD9-D4E8D22FB1EB}" type="parTrans" cxnId="{19D20561-A80C-4968-9EDC-9D83B9A2CDD2}">
      <dgm:prSet/>
      <dgm:spPr/>
      <dgm:t>
        <a:bodyPr/>
        <a:lstStyle/>
        <a:p>
          <a:endParaRPr lang="en-US"/>
        </a:p>
      </dgm:t>
    </dgm:pt>
    <dgm:pt modelId="{B0146E0D-4F52-4140-A727-80A995BD1559}" type="sibTrans" cxnId="{19D20561-A80C-4968-9EDC-9D83B9A2CDD2}">
      <dgm:prSet/>
      <dgm:spPr/>
      <dgm:t>
        <a:bodyPr/>
        <a:lstStyle/>
        <a:p>
          <a:endParaRPr lang="en-US"/>
        </a:p>
      </dgm:t>
    </dgm:pt>
    <dgm:pt modelId="{672A179F-F8A3-4DD0-8CE8-884BDFD4EFC1}">
      <dgm:prSet/>
      <dgm:spPr/>
      <dgm:t>
        <a:bodyPr/>
        <a:lstStyle/>
        <a:p>
          <a:r>
            <a:rPr lang="en-US"/>
            <a:t>However, the nation will export less as it becomes more productive, since it will be able to produce more of its own goods.</a:t>
          </a:r>
        </a:p>
      </dgm:t>
    </dgm:pt>
    <dgm:pt modelId="{CB65B5F0-F6A1-4755-9AA8-FBC4C9FC5578}" type="parTrans" cxnId="{9E0095D4-C747-48BF-A85E-2CB5A9555735}">
      <dgm:prSet/>
      <dgm:spPr/>
      <dgm:t>
        <a:bodyPr/>
        <a:lstStyle/>
        <a:p>
          <a:endParaRPr lang="en-US"/>
        </a:p>
      </dgm:t>
    </dgm:pt>
    <dgm:pt modelId="{295B00D3-42A9-4370-9C76-4CEFC1AF4A2F}" type="sibTrans" cxnId="{9E0095D4-C747-48BF-A85E-2CB5A9555735}">
      <dgm:prSet/>
      <dgm:spPr/>
      <dgm:t>
        <a:bodyPr/>
        <a:lstStyle/>
        <a:p>
          <a:endParaRPr lang="en-US"/>
        </a:p>
      </dgm:t>
    </dgm:pt>
    <dgm:pt modelId="{E0D072AB-8E35-4207-BFAD-8C47C6B0171F}" type="pres">
      <dgm:prSet presAssocID="{2536F7E9-F8E8-49C9-A1B7-B4791FECD159}" presName="root" presStyleCnt="0">
        <dgm:presLayoutVars>
          <dgm:dir/>
          <dgm:resizeHandles val="exact"/>
        </dgm:presLayoutVars>
      </dgm:prSet>
      <dgm:spPr/>
    </dgm:pt>
    <dgm:pt modelId="{1BC415B1-A23A-4C38-8967-46D65640F0F6}" type="pres">
      <dgm:prSet presAssocID="{F732D373-4F38-487D-9DB1-95C44F33FB69}" presName="compNode" presStyleCnt="0"/>
      <dgm:spPr/>
    </dgm:pt>
    <dgm:pt modelId="{E3110645-026A-47AC-A804-7922E9E6E64D}" type="pres">
      <dgm:prSet presAssocID="{F732D373-4F38-487D-9DB1-95C44F33FB69}" presName="bgRect" presStyleLbl="bgShp" presStyleIdx="0" presStyleCnt="2" custLinFactNeighborX="7762" custLinFactNeighborY="3084"/>
      <dgm:spPr/>
    </dgm:pt>
    <dgm:pt modelId="{560BAAF6-67DF-41BB-93F5-5B360013598D}" type="pres">
      <dgm:prSet presAssocID="{F732D373-4F38-487D-9DB1-95C44F33FB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E64890C-68FF-4C86-9629-122CA525820E}" type="pres">
      <dgm:prSet presAssocID="{F732D373-4F38-487D-9DB1-95C44F33FB69}" presName="spaceRect" presStyleCnt="0"/>
      <dgm:spPr/>
    </dgm:pt>
    <dgm:pt modelId="{B06A19B0-3F4C-402F-9106-08A9BE8B9B1D}" type="pres">
      <dgm:prSet presAssocID="{F732D373-4F38-487D-9DB1-95C44F33FB69}" presName="parTx" presStyleLbl="revTx" presStyleIdx="0" presStyleCnt="2">
        <dgm:presLayoutVars>
          <dgm:chMax val="0"/>
          <dgm:chPref val="0"/>
        </dgm:presLayoutVars>
      </dgm:prSet>
      <dgm:spPr/>
    </dgm:pt>
    <dgm:pt modelId="{8F15C372-4C48-45CF-906F-2828B9332E9A}" type="pres">
      <dgm:prSet presAssocID="{B0146E0D-4F52-4140-A727-80A995BD1559}" presName="sibTrans" presStyleCnt="0"/>
      <dgm:spPr/>
    </dgm:pt>
    <dgm:pt modelId="{783E9244-A5E0-42B1-AB14-618E01AB2BC6}" type="pres">
      <dgm:prSet presAssocID="{672A179F-F8A3-4DD0-8CE8-884BDFD4EFC1}" presName="compNode" presStyleCnt="0"/>
      <dgm:spPr/>
    </dgm:pt>
    <dgm:pt modelId="{FEFF83CF-B9DC-4726-8ACA-103C9EAD8E59}" type="pres">
      <dgm:prSet presAssocID="{672A179F-F8A3-4DD0-8CE8-884BDFD4EFC1}" presName="bgRect" presStyleLbl="bgShp" presStyleIdx="1" presStyleCnt="2"/>
      <dgm:spPr/>
    </dgm:pt>
    <dgm:pt modelId="{1F121A70-F1BF-46FE-B849-875EF513F8F5}" type="pres">
      <dgm:prSet presAssocID="{672A179F-F8A3-4DD0-8CE8-884BDFD4EF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ward trend RTL"/>
        </a:ext>
      </dgm:extLst>
    </dgm:pt>
    <dgm:pt modelId="{1E46DB81-D71C-41DF-8792-552644940520}" type="pres">
      <dgm:prSet presAssocID="{672A179F-F8A3-4DD0-8CE8-884BDFD4EFC1}" presName="spaceRect" presStyleCnt="0"/>
      <dgm:spPr/>
    </dgm:pt>
    <dgm:pt modelId="{08C31048-99B0-4E0F-A26C-CD029213897A}" type="pres">
      <dgm:prSet presAssocID="{672A179F-F8A3-4DD0-8CE8-884BDFD4EFC1}" presName="parTx" presStyleLbl="revTx" presStyleIdx="1" presStyleCnt="2">
        <dgm:presLayoutVars>
          <dgm:chMax val="0"/>
          <dgm:chPref val="0"/>
        </dgm:presLayoutVars>
      </dgm:prSet>
      <dgm:spPr/>
    </dgm:pt>
  </dgm:ptLst>
  <dgm:cxnLst>
    <dgm:cxn modelId="{16141114-249E-49F6-A42A-7F3B3D6A8EE6}" type="presOf" srcId="{F732D373-4F38-487D-9DB1-95C44F33FB69}" destId="{B06A19B0-3F4C-402F-9106-08A9BE8B9B1D}" srcOrd="0" destOrd="0" presId="urn:microsoft.com/office/officeart/2018/2/layout/IconVerticalSolidList"/>
    <dgm:cxn modelId="{C50CA040-CE0C-45B0-BD89-5A87D677DF28}" type="presOf" srcId="{672A179F-F8A3-4DD0-8CE8-884BDFD4EFC1}" destId="{08C31048-99B0-4E0F-A26C-CD029213897A}" srcOrd="0" destOrd="0" presId="urn:microsoft.com/office/officeart/2018/2/layout/IconVerticalSolidList"/>
    <dgm:cxn modelId="{19D20561-A80C-4968-9EDC-9D83B9A2CDD2}" srcId="{2536F7E9-F8E8-49C9-A1B7-B4791FECD159}" destId="{F732D373-4F38-487D-9DB1-95C44F33FB69}" srcOrd="0" destOrd="0" parTransId="{AB69111C-45A8-431E-9FD9-D4E8D22FB1EB}" sibTransId="{B0146E0D-4F52-4140-A727-80A995BD1559}"/>
    <dgm:cxn modelId="{BCB1C671-6ACC-4C2B-A980-E32C3A1B85B7}" type="presOf" srcId="{2536F7E9-F8E8-49C9-A1B7-B4791FECD159}" destId="{E0D072AB-8E35-4207-BFAD-8C47C6B0171F}" srcOrd="0" destOrd="0" presId="urn:microsoft.com/office/officeart/2018/2/layout/IconVerticalSolidList"/>
    <dgm:cxn modelId="{9E0095D4-C747-48BF-A85E-2CB5A9555735}" srcId="{2536F7E9-F8E8-49C9-A1B7-B4791FECD159}" destId="{672A179F-F8A3-4DD0-8CE8-884BDFD4EFC1}" srcOrd="1" destOrd="0" parTransId="{CB65B5F0-F6A1-4755-9AA8-FBC4C9FC5578}" sibTransId="{295B00D3-42A9-4370-9C76-4CEFC1AF4A2F}"/>
    <dgm:cxn modelId="{86256F1C-51EF-4FB9-B187-BC325E009204}" type="presParOf" srcId="{E0D072AB-8E35-4207-BFAD-8C47C6B0171F}" destId="{1BC415B1-A23A-4C38-8967-46D65640F0F6}" srcOrd="0" destOrd="0" presId="urn:microsoft.com/office/officeart/2018/2/layout/IconVerticalSolidList"/>
    <dgm:cxn modelId="{B4CB59E7-EFFE-4BA2-8F2C-E76BCEE7E133}" type="presParOf" srcId="{1BC415B1-A23A-4C38-8967-46D65640F0F6}" destId="{E3110645-026A-47AC-A804-7922E9E6E64D}" srcOrd="0" destOrd="0" presId="urn:microsoft.com/office/officeart/2018/2/layout/IconVerticalSolidList"/>
    <dgm:cxn modelId="{790F522E-23AF-4A38-BBEA-FA709302268D}" type="presParOf" srcId="{1BC415B1-A23A-4C38-8967-46D65640F0F6}" destId="{560BAAF6-67DF-41BB-93F5-5B360013598D}" srcOrd="1" destOrd="0" presId="urn:microsoft.com/office/officeart/2018/2/layout/IconVerticalSolidList"/>
    <dgm:cxn modelId="{5A2E6B1B-0D69-4E54-BB7C-3D214D2D587C}" type="presParOf" srcId="{1BC415B1-A23A-4C38-8967-46D65640F0F6}" destId="{CE64890C-68FF-4C86-9629-122CA525820E}" srcOrd="2" destOrd="0" presId="urn:microsoft.com/office/officeart/2018/2/layout/IconVerticalSolidList"/>
    <dgm:cxn modelId="{1EB81720-CDAD-428A-92BB-52E0830E7128}" type="presParOf" srcId="{1BC415B1-A23A-4C38-8967-46D65640F0F6}" destId="{B06A19B0-3F4C-402F-9106-08A9BE8B9B1D}" srcOrd="3" destOrd="0" presId="urn:microsoft.com/office/officeart/2018/2/layout/IconVerticalSolidList"/>
    <dgm:cxn modelId="{0FD4B404-F009-4548-95C5-EA0D6973A55E}" type="presParOf" srcId="{E0D072AB-8E35-4207-BFAD-8C47C6B0171F}" destId="{8F15C372-4C48-45CF-906F-2828B9332E9A}" srcOrd="1" destOrd="0" presId="urn:microsoft.com/office/officeart/2018/2/layout/IconVerticalSolidList"/>
    <dgm:cxn modelId="{583D0198-77D6-4FD6-8D2F-5C120FCA1BED}" type="presParOf" srcId="{E0D072AB-8E35-4207-BFAD-8C47C6B0171F}" destId="{783E9244-A5E0-42B1-AB14-618E01AB2BC6}" srcOrd="2" destOrd="0" presId="urn:microsoft.com/office/officeart/2018/2/layout/IconVerticalSolidList"/>
    <dgm:cxn modelId="{A6BE0231-33D0-4725-A613-24F5F9626CA7}" type="presParOf" srcId="{783E9244-A5E0-42B1-AB14-618E01AB2BC6}" destId="{FEFF83CF-B9DC-4726-8ACA-103C9EAD8E59}" srcOrd="0" destOrd="0" presId="urn:microsoft.com/office/officeart/2018/2/layout/IconVerticalSolidList"/>
    <dgm:cxn modelId="{B419E9E4-D1A6-4030-A75D-609E3E664802}" type="presParOf" srcId="{783E9244-A5E0-42B1-AB14-618E01AB2BC6}" destId="{1F121A70-F1BF-46FE-B849-875EF513F8F5}" srcOrd="1" destOrd="0" presId="urn:microsoft.com/office/officeart/2018/2/layout/IconVerticalSolidList"/>
    <dgm:cxn modelId="{9EF78090-F88C-4C78-8A50-AA142B609AC2}" type="presParOf" srcId="{783E9244-A5E0-42B1-AB14-618E01AB2BC6}" destId="{1E46DB81-D71C-41DF-8792-552644940520}" srcOrd="2" destOrd="0" presId="urn:microsoft.com/office/officeart/2018/2/layout/IconVerticalSolidList"/>
    <dgm:cxn modelId="{BD4D6964-25DB-4FBA-87F5-B75CD1125D05}" type="presParOf" srcId="{783E9244-A5E0-42B1-AB14-618E01AB2BC6}" destId="{08C31048-99B0-4E0F-A26C-CD02921389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6D682-E759-4806-96BF-50CDCF11469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2CC2766-87D2-479A-B8B2-06281DB1206E}">
      <dgm:prSet/>
      <dgm:spPr/>
      <dgm:t>
        <a:bodyPr/>
        <a:lstStyle/>
        <a:p>
          <a:r>
            <a:rPr lang="en-US" dirty="0"/>
            <a:t>We were most interested in first seeing the strength of the relationship between GDP per Capita and trade values (imports &amp; exports), with the assumption that exports would decrease in correlation to GDP increase.</a:t>
          </a:r>
        </a:p>
      </dgm:t>
    </dgm:pt>
    <dgm:pt modelId="{074E3E5F-6B4E-445C-A60D-4D543C0BF5F1}" type="parTrans" cxnId="{20D5ECE6-02C2-4E8C-9604-A63499C3451D}">
      <dgm:prSet/>
      <dgm:spPr/>
      <dgm:t>
        <a:bodyPr/>
        <a:lstStyle/>
        <a:p>
          <a:endParaRPr lang="en-US"/>
        </a:p>
      </dgm:t>
    </dgm:pt>
    <dgm:pt modelId="{EE5F37B8-0A4E-4A08-8C93-B129BF3B8B65}" type="sibTrans" cxnId="{20D5ECE6-02C2-4E8C-9604-A63499C3451D}">
      <dgm:prSet/>
      <dgm:spPr/>
      <dgm:t>
        <a:bodyPr/>
        <a:lstStyle/>
        <a:p>
          <a:endParaRPr lang="en-US"/>
        </a:p>
      </dgm:t>
    </dgm:pt>
    <dgm:pt modelId="{39610A94-4E1C-4A43-876D-6297D4B63C9C}">
      <dgm:prSet/>
      <dgm:spPr/>
      <dgm:t>
        <a:bodyPr/>
        <a:lstStyle/>
        <a:p>
          <a:r>
            <a:rPr lang="en-US" dirty="0"/>
            <a:t>Then we were interested in seeing how the GDP per Capita would effect national well-being (life expectancy &amp; infant mortality).</a:t>
          </a:r>
        </a:p>
      </dgm:t>
    </dgm:pt>
    <dgm:pt modelId="{4B82FF67-8D56-42F9-B49D-36C3BECAC01E}" type="parTrans" cxnId="{3A6BD488-9AE3-4354-ABA4-29A831197BAB}">
      <dgm:prSet/>
      <dgm:spPr/>
      <dgm:t>
        <a:bodyPr/>
        <a:lstStyle/>
        <a:p>
          <a:endParaRPr lang="en-US"/>
        </a:p>
      </dgm:t>
    </dgm:pt>
    <dgm:pt modelId="{F4FEF05E-38A2-4C36-8F9B-AE13125A62B5}" type="sibTrans" cxnId="{3A6BD488-9AE3-4354-ABA4-29A831197BAB}">
      <dgm:prSet/>
      <dgm:spPr/>
      <dgm:t>
        <a:bodyPr/>
        <a:lstStyle/>
        <a:p>
          <a:endParaRPr lang="en-US"/>
        </a:p>
      </dgm:t>
    </dgm:pt>
    <dgm:pt modelId="{797D115A-079C-4F18-B054-1AAD7E3B9889}">
      <dgm:prSet/>
      <dgm:spPr/>
      <dgm:t>
        <a:bodyPr/>
        <a:lstStyle/>
        <a:p>
          <a:r>
            <a:rPr lang="en-US" dirty="0"/>
            <a:t>The main goal was to best identify how to improve the well-being of a nation.</a:t>
          </a:r>
        </a:p>
      </dgm:t>
    </dgm:pt>
    <dgm:pt modelId="{2F87BDEB-A882-472B-8B02-638255C05E98}" type="parTrans" cxnId="{7BA23B1D-2620-44CF-A36C-9C664B71526C}">
      <dgm:prSet/>
      <dgm:spPr/>
      <dgm:t>
        <a:bodyPr/>
        <a:lstStyle/>
        <a:p>
          <a:endParaRPr lang="en-US"/>
        </a:p>
      </dgm:t>
    </dgm:pt>
    <dgm:pt modelId="{9299D52E-D744-44A9-B8FE-15262383B884}" type="sibTrans" cxnId="{7BA23B1D-2620-44CF-A36C-9C664B71526C}">
      <dgm:prSet/>
      <dgm:spPr/>
      <dgm:t>
        <a:bodyPr/>
        <a:lstStyle/>
        <a:p>
          <a:endParaRPr lang="en-US"/>
        </a:p>
      </dgm:t>
    </dgm:pt>
    <dgm:pt modelId="{4D0EDD8F-30FE-4AB3-88C8-DA7CC23FE3DF}" type="pres">
      <dgm:prSet presAssocID="{F106D682-E759-4806-96BF-50CDCF114694}" presName="hierChild1" presStyleCnt="0">
        <dgm:presLayoutVars>
          <dgm:chPref val="1"/>
          <dgm:dir/>
          <dgm:animOne val="branch"/>
          <dgm:animLvl val="lvl"/>
          <dgm:resizeHandles/>
        </dgm:presLayoutVars>
      </dgm:prSet>
      <dgm:spPr/>
    </dgm:pt>
    <dgm:pt modelId="{7C3D7F05-414B-419C-AF36-A3FF0BDE0711}" type="pres">
      <dgm:prSet presAssocID="{82CC2766-87D2-479A-B8B2-06281DB1206E}" presName="hierRoot1" presStyleCnt="0"/>
      <dgm:spPr/>
    </dgm:pt>
    <dgm:pt modelId="{D25CE49E-7BC9-4FAD-B9FC-48C2DB83A666}" type="pres">
      <dgm:prSet presAssocID="{82CC2766-87D2-479A-B8B2-06281DB1206E}" presName="composite" presStyleCnt="0"/>
      <dgm:spPr/>
    </dgm:pt>
    <dgm:pt modelId="{D1DF16CD-CC0E-4F10-B079-D75499F8DAF8}" type="pres">
      <dgm:prSet presAssocID="{82CC2766-87D2-479A-B8B2-06281DB1206E}" presName="background" presStyleLbl="node0" presStyleIdx="0" presStyleCnt="3"/>
      <dgm:spPr/>
    </dgm:pt>
    <dgm:pt modelId="{AE602A2A-B30D-482A-8FFF-2B39B68D1A8F}" type="pres">
      <dgm:prSet presAssocID="{82CC2766-87D2-479A-B8B2-06281DB1206E}" presName="text" presStyleLbl="fgAcc0" presStyleIdx="0" presStyleCnt="3" custScaleX="160998" custScaleY="158397" custLinFactNeighborY="-48446">
        <dgm:presLayoutVars>
          <dgm:chPref val="3"/>
        </dgm:presLayoutVars>
      </dgm:prSet>
      <dgm:spPr/>
    </dgm:pt>
    <dgm:pt modelId="{84898500-B5DE-4853-BFC9-766A567EEAAB}" type="pres">
      <dgm:prSet presAssocID="{82CC2766-87D2-479A-B8B2-06281DB1206E}" presName="hierChild2" presStyleCnt="0"/>
      <dgm:spPr/>
    </dgm:pt>
    <dgm:pt modelId="{4154F077-5BB7-4EFE-BE83-B2D75DE63F7A}" type="pres">
      <dgm:prSet presAssocID="{39610A94-4E1C-4A43-876D-6297D4B63C9C}" presName="hierRoot1" presStyleCnt="0"/>
      <dgm:spPr/>
    </dgm:pt>
    <dgm:pt modelId="{5BCC5606-D4FC-4492-A16E-2E27EC24815A}" type="pres">
      <dgm:prSet presAssocID="{39610A94-4E1C-4A43-876D-6297D4B63C9C}" presName="composite" presStyleCnt="0"/>
      <dgm:spPr/>
    </dgm:pt>
    <dgm:pt modelId="{02D024FD-ECBD-44B4-BECA-F8BF9B6E9FAC}" type="pres">
      <dgm:prSet presAssocID="{39610A94-4E1C-4A43-876D-6297D4B63C9C}" presName="background" presStyleLbl="node0" presStyleIdx="1" presStyleCnt="3"/>
      <dgm:spPr/>
    </dgm:pt>
    <dgm:pt modelId="{C9DF3764-F824-4B26-90DE-A11BC15AB627}" type="pres">
      <dgm:prSet presAssocID="{39610A94-4E1C-4A43-876D-6297D4B63C9C}" presName="text" presStyleLbl="fgAcc0" presStyleIdx="1" presStyleCnt="3" custScaleX="181020" custScaleY="202930" custLinFactNeighborY="-39020">
        <dgm:presLayoutVars>
          <dgm:chPref val="3"/>
        </dgm:presLayoutVars>
      </dgm:prSet>
      <dgm:spPr/>
    </dgm:pt>
    <dgm:pt modelId="{BA984AB4-9452-4095-8DE5-924C656D961B}" type="pres">
      <dgm:prSet presAssocID="{39610A94-4E1C-4A43-876D-6297D4B63C9C}" presName="hierChild2" presStyleCnt="0"/>
      <dgm:spPr/>
    </dgm:pt>
    <dgm:pt modelId="{B295BAA9-9520-4CAB-9FC1-6CF93F0EF3E6}" type="pres">
      <dgm:prSet presAssocID="{797D115A-079C-4F18-B054-1AAD7E3B9889}" presName="hierRoot1" presStyleCnt="0"/>
      <dgm:spPr/>
    </dgm:pt>
    <dgm:pt modelId="{DD37366A-15D3-4FD7-9434-5A32CCDE0616}" type="pres">
      <dgm:prSet presAssocID="{797D115A-079C-4F18-B054-1AAD7E3B9889}" presName="composite" presStyleCnt="0"/>
      <dgm:spPr/>
    </dgm:pt>
    <dgm:pt modelId="{404A68C5-8344-4318-883A-EA64203F1CE1}" type="pres">
      <dgm:prSet presAssocID="{797D115A-079C-4F18-B054-1AAD7E3B9889}" presName="background" presStyleLbl="node0" presStyleIdx="2" presStyleCnt="3"/>
      <dgm:spPr/>
    </dgm:pt>
    <dgm:pt modelId="{89AE1FCD-F10A-40FC-A6A6-9CD479180C54}" type="pres">
      <dgm:prSet presAssocID="{797D115A-079C-4F18-B054-1AAD7E3B9889}" presName="text" presStyleLbl="fgAcc0" presStyleIdx="2" presStyleCnt="3" custScaleX="139532" custScaleY="189257" custLinFactNeighborX="-533" custLinFactNeighborY="-38633">
        <dgm:presLayoutVars>
          <dgm:chPref val="3"/>
        </dgm:presLayoutVars>
      </dgm:prSet>
      <dgm:spPr/>
    </dgm:pt>
    <dgm:pt modelId="{888DED14-3179-4E40-8DA7-30E08E29B771}" type="pres">
      <dgm:prSet presAssocID="{797D115A-079C-4F18-B054-1AAD7E3B9889}" presName="hierChild2" presStyleCnt="0"/>
      <dgm:spPr/>
    </dgm:pt>
  </dgm:ptLst>
  <dgm:cxnLst>
    <dgm:cxn modelId="{7BA23B1D-2620-44CF-A36C-9C664B71526C}" srcId="{F106D682-E759-4806-96BF-50CDCF114694}" destId="{797D115A-079C-4F18-B054-1AAD7E3B9889}" srcOrd="2" destOrd="0" parTransId="{2F87BDEB-A882-472B-8B02-638255C05E98}" sibTransId="{9299D52E-D744-44A9-B8FE-15262383B884}"/>
    <dgm:cxn modelId="{241F5266-2A4E-4091-BA74-BBF09D0D5699}" type="presOf" srcId="{82CC2766-87D2-479A-B8B2-06281DB1206E}" destId="{AE602A2A-B30D-482A-8FFF-2B39B68D1A8F}" srcOrd="0" destOrd="0" presId="urn:microsoft.com/office/officeart/2005/8/layout/hierarchy1"/>
    <dgm:cxn modelId="{3A6BD488-9AE3-4354-ABA4-29A831197BAB}" srcId="{F106D682-E759-4806-96BF-50CDCF114694}" destId="{39610A94-4E1C-4A43-876D-6297D4B63C9C}" srcOrd="1" destOrd="0" parTransId="{4B82FF67-8D56-42F9-B49D-36C3BECAC01E}" sibTransId="{F4FEF05E-38A2-4C36-8F9B-AE13125A62B5}"/>
    <dgm:cxn modelId="{458FE49E-884B-452D-B643-C8910D793B5D}" type="presOf" srcId="{39610A94-4E1C-4A43-876D-6297D4B63C9C}" destId="{C9DF3764-F824-4B26-90DE-A11BC15AB627}" srcOrd="0" destOrd="0" presId="urn:microsoft.com/office/officeart/2005/8/layout/hierarchy1"/>
    <dgm:cxn modelId="{3F71C3B1-3A18-4F40-9DE2-8A02538A0A1A}" type="presOf" srcId="{F106D682-E759-4806-96BF-50CDCF114694}" destId="{4D0EDD8F-30FE-4AB3-88C8-DA7CC23FE3DF}" srcOrd="0" destOrd="0" presId="urn:microsoft.com/office/officeart/2005/8/layout/hierarchy1"/>
    <dgm:cxn modelId="{20D5ECE6-02C2-4E8C-9604-A63499C3451D}" srcId="{F106D682-E759-4806-96BF-50CDCF114694}" destId="{82CC2766-87D2-479A-B8B2-06281DB1206E}" srcOrd="0" destOrd="0" parTransId="{074E3E5F-6B4E-445C-A60D-4D543C0BF5F1}" sibTransId="{EE5F37B8-0A4E-4A08-8C93-B129BF3B8B65}"/>
    <dgm:cxn modelId="{D50A20F5-8FB5-483C-95DB-AE7B2C856C6B}" type="presOf" srcId="{797D115A-079C-4F18-B054-1AAD7E3B9889}" destId="{89AE1FCD-F10A-40FC-A6A6-9CD479180C54}" srcOrd="0" destOrd="0" presId="urn:microsoft.com/office/officeart/2005/8/layout/hierarchy1"/>
    <dgm:cxn modelId="{0521C155-FAC3-4AE6-9AF8-BB128529FA28}" type="presParOf" srcId="{4D0EDD8F-30FE-4AB3-88C8-DA7CC23FE3DF}" destId="{7C3D7F05-414B-419C-AF36-A3FF0BDE0711}" srcOrd="0" destOrd="0" presId="urn:microsoft.com/office/officeart/2005/8/layout/hierarchy1"/>
    <dgm:cxn modelId="{21918A82-D13A-4D51-B25B-2647921454EE}" type="presParOf" srcId="{7C3D7F05-414B-419C-AF36-A3FF0BDE0711}" destId="{D25CE49E-7BC9-4FAD-B9FC-48C2DB83A666}" srcOrd="0" destOrd="0" presId="urn:microsoft.com/office/officeart/2005/8/layout/hierarchy1"/>
    <dgm:cxn modelId="{C8602E19-11CE-48CD-AF81-A2EB77292CAC}" type="presParOf" srcId="{D25CE49E-7BC9-4FAD-B9FC-48C2DB83A666}" destId="{D1DF16CD-CC0E-4F10-B079-D75499F8DAF8}" srcOrd="0" destOrd="0" presId="urn:microsoft.com/office/officeart/2005/8/layout/hierarchy1"/>
    <dgm:cxn modelId="{971CD1A5-3350-4654-9A0F-6C7D59C309E8}" type="presParOf" srcId="{D25CE49E-7BC9-4FAD-B9FC-48C2DB83A666}" destId="{AE602A2A-B30D-482A-8FFF-2B39B68D1A8F}" srcOrd="1" destOrd="0" presId="urn:microsoft.com/office/officeart/2005/8/layout/hierarchy1"/>
    <dgm:cxn modelId="{FE3B3CB0-BDD5-48AB-9EE6-820EC9B3AB48}" type="presParOf" srcId="{7C3D7F05-414B-419C-AF36-A3FF0BDE0711}" destId="{84898500-B5DE-4853-BFC9-766A567EEAAB}" srcOrd="1" destOrd="0" presId="urn:microsoft.com/office/officeart/2005/8/layout/hierarchy1"/>
    <dgm:cxn modelId="{1DEAF8C1-9B01-47C5-AE53-2A6D84C4C1E3}" type="presParOf" srcId="{4D0EDD8F-30FE-4AB3-88C8-DA7CC23FE3DF}" destId="{4154F077-5BB7-4EFE-BE83-B2D75DE63F7A}" srcOrd="1" destOrd="0" presId="urn:microsoft.com/office/officeart/2005/8/layout/hierarchy1"/>
    <dgm:cxn modelId="{02B15D53-71F6-4107-AFE5-85A7A9E5EE13}" type="presParOf" srcId="{4154F077-5BB7-4EFE-BE83-B2D75DE63F7A}" destId="{5BCC5606-D4FC-4492-A16E-2E27EC24815A}" srcOrd="0" destOrd="0" presId="urn:microsoft.com/office/officeart/2005/8/layout/hierarchy1"/>
    <dgm:cxn modelId="{73022FE8-2140-497B-ABAC-5E2693851D1D}" type="presParOf" srcId="{5BCC5606-D4FC-4492-A16E-2E27EC24815A}" destId="{02D024FD-ECBD-44B4-BECA-F8BF9B6E9FAC}" srcOrd="0" destOrd="0" presId="urn:microsoft.com/office/officeart/2005/8/layout/hierarchy1"/>
    <dgm:cxn modelId="{061BC93E-733B-498B-A484-3CD98A2EC9DE}" type="presParOf" srcId="{5BCC5606-D4FC-4492-A16E-2E27EC24815A}" destId="{C9DF3764-F824-4B26-90DE-A11BC15AB627}" srcOrd="1" destOrd="0" presId="urn:microsoft.com/office/officeart/2005/8/layout/hierarchy1"/>
    <dgm:cxn modelId="{8FE3E2B9-3846-400C-A846-98DD71AF7CD3}" type="presParOf" srcId="{4154F077-5BB7-4EFE-BE83-B2D75DE63F7A}" destId="{BA984AB4-9452-4095-8DE5-924C656D961B}" srcOrd="1" destOrd="0" presId="urn:microsoft.com/office/officeart/2005/8/layout/hierarchy1"/>
    <dgm:cxn modelId="{ABE8A8E7-FBB5-493F-844B-CE0850AED92F}" type="presParOf" srcId="{4D0EDD8F-30FE-4AB3-88C8-DA7CC23FE3DF}" destId="{B295BAA9-9520-4CAB-9FC1-6CF93F0EF3E6}" srcOrd="2" destOrd="0" presId="urn:microsoft.com/office/officeart/2005/8/layout/hierarchy1"/>
    <dgm:cxn modelId="{3A9DB756-6A3C-47BF-AFD5-5CC3AB6F77F9}" type="presParOf" srcId="{B295BAA9-9520-4CAB-9FC1-6CF93F0EF3E6}" destId="{DD37366A-15D3-4FD7-9434-5A32CCDE0616}" srcOrd="0" destOrd="0" presId="urn:microsoft.com/office/officeart/2005/8/layout/hierarchy1"/>
    <dgm:cxn modelId="{BB565082-18A4-4581-A461-C63126B6EADA}" type="presParOf" srcId="{DD37366A-15D3-4FD7-9434-5A32CCDE0616}" destId="{404A68C5-8344-4318-883A-EA64203F1CE1}" srcOrd="0" destOrd="0" presId="urn:microsoft.com/office/officeart/2005/8/layout/hierarchy1"/>
    <dgm:cxn modelId="{67FF6830-073A-453A-A750-2672E2334D44}" type="presParOf" srcId="{DD37366A-15D3-4FD7-9434-5A32CCDE0616}" destId="{89AE1FCD-F10A-40FC-A6A6-9CD479180C54}" srcOrd="1" destOrd="0" presId="urn:microsoft.com/office/officeart/2005/8/layout/hierarchy1"/>
    <dgm:cxn modelId="{4E2F3A57-A425-441F-9122-2D150B20F078}" type="presParOf" srcId="{B295BAA9-9520-4CAB-9FC1-6CF93F0EF3E6}" destId="{888DED14-3179-4E40-8DA7-30E08E29B7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3F290-528E-48E4-ADE2-9A1628A01BF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CA666DB-4A99-4553-B354-BF38FA11D00D}">
      <dgm:prSet/>
      <dgm:spPr/>
      <dgm:t>
        <a:bodyPr/>
        <a:lstStyle/>
        <a:p>
          <a:pPr>
            <a:defRPr b="1"/>
          </a:pPr>
          <a:r>
            <a:rPr lang="en-US" dirty="0"/>
            <a:t>Originally, we started by downloading data for both GDP and World Development Indicators on Kaggle as well as the World Bank website. </a:t>
          </a:r>
        </a:p>
      </dgm:t>
    </dgm:pt>
    <dgm:pt modelId="{44E07664-EFEC-4442-9029-578175F0C1AB}" type="parTrans" cxnId="{06D89919-2EE1-40D0-95A4-F85782BB9AEC}">
      <dgm:prSet/>
      <dgm:spPr/>
      <dgm:t>
        <a:bodyPr/>
        <a:lstStyle/>
        <a:p>
          <a:endParaRPr lang="en-US"/>
        </a:p>
      </dgm:t>
    </dgm:pt>
    <dgm:pt modelId="{43B5544D-1C89-44B3-84E7-F6A15F708F6E}" type="sibTrans" cxnId="{06D89919-2EE1-40D0-95A4-F85782BB9AEC}">
      <dgm:prSet/>
      <dgm:spPr/>
      <dgm:t>
        <a:bodyPr/>
        <a:lstStyle/>
        <a:p>
          <a:endParaRPr lang="en-US"/>
        </a:p>
      </dgm:t>
    </dgm:pt>
    <dgm:pt modelId="{DA7FB3EE-E16C-49AC-BADB-5298551265FE}">
      <dgm:prSet/>
      <dgm:spPr/>
      <dgm:t>
        <a:bodyPr/>
        <a:lstStyle/>
        <a:p>
          <a:pPr>
            <a:defRPr b="1"/>
          </a:pPr>
          <a:r>
            <a:rPr lang="en-US"/>
            <a:t>We ran into the following issues:</a:t>
          </a:r>
        </a:p>
      </dgm:t>
    </dgm:pt>
    <dgm:pt modelId="{FBC21628-7B20-4DB1-A84E-CBAA0680D0A2}" type="parTrans" cxnId="{DA40722C-2770-4CC9-9D61-96D2D916A0BD}">
      <dgm:prSet/>
      <dgm:spPr/>
      <dgm:t>
        <a:bodyPr/>
        <a:lstStyle/>
        <a:p>
          <a:endParaRPr lang="en-US"/>
        </a:p>
      </dgm:t>
    </dgm:pt>
    <dgm:pt modelId="{B4F87DA8-AA44-4B8E-8236-9792BC22FD51}" type="sibTrans" cxnId="{DA40722C-2770-4CC9-9D61-96D2D916A0BD}">
      <dgm:prSet/>
      <dgm:spPr/>
      <dgm:t>
        <a:bodyPr/>
        <a:lstStyle/>
        <a:p>
          <a:endParaRPr lang="en-US"/>
        </a:p>
      </dgm:t>
    </dgm:pt>
    <dgm:pt modelId="{FB3C1239-0941-4665-BB35-F8551BB5FE74}">
      <dgm:prSet/>
      <dgm:spPr>
        <a:ln>
          <a:solidFill>
            <a:schemeClr val="lt1">
              <a:hueOff val="0"/>
              <a:satOff val="0"/>
              <a:lumOff val="0"/>
            </a:schemeClr>
          </a:solidFill>
        </a:ln>
      </dgm:spPr>
      <dgm:t>
        <a:bodyPr vert="horz" anchor="ctr" anchorCtr="1"/>
        <a:lstStyle/>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We couldn’t find columns to merge all the data sets.</a:t>
          </a:r>
        </a:p>
      </dgm:t>
    </dgm:pt>
    <dgm:pt modelId="{2CC3B3D8-FBE0-4FF7-B959-7A556266B1BF}" type="parTrans" cxnId="{117881A1-B2FA-4A9F-8DCD-B45A51CA58A6}">
      <dgm:prSet/>
      <dgm:spPr/>
      <dgm:t>
        <a:bodyPr/>
        <a:lstStyle/>
        <a:p>
          <a:endParaRPr lang="en-US"/>
        </a:p>
      </dgm:t>
    </dgm:pt>
    <dgm:pt modelId="{568D277B-8903-4D2B-8D23-19AE49B0B4EE}" type="sibTrans" cxnId="{117881A1-B2FA-4A9F-8DCD-B45A51CA58A6}">
      <dgm:prSet/>
      <dgm:spPr/>
      <dgm:t>
        <a:bodyPr/>
        <a:lstStyle/>
        <a:p>
          <a:endParaRPr lang="en-US"/>
        </a:p>
      </dgm:t>
    </dgm:pt>
    <dgm:pt modelId="{2ECE2523-F49D-4A55-8B1B-E24A8A344852}">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 Kaggle data didn’t have data for years past 1980.</a:t>
          </a:r>
        </a:p>
      </dgm:t>
    </dgm:pt>
    <dgm:pt modelId="{A9ACDE55-9C30-4D6C-B8F4-E13EC610BDF0}" type="parTrans" cxnId="{2B14BF90-59FE-4213-8B4F-A99FA8475AAD}">
      <dgm:prSet/>
      <dgm:spPr/>
      <dgm:t>
        <a:bodyPr/>
        <a:lstStyle/>
        <a:p>
          <a:endParaRPr lang="en-US"/>
        </a:p>
      </dgm:t>
    </dgm:pt>
    <dgm:pt modelId="{EB48159F-3A67-4844-BAC3-0DDFFE0836C4}" type="sibTrans" cxnId="{2B14BF90-59FE-4213-8B4F-A99FA8475AAD}">
      <dgm:prSet/>
      <dgm:spPr/>
      <dgm:t>
        <a:bodyPr/>
        <a:lstStyle/>
        <a:p>
          <a:endParaRPr lang="en-US"/>
        </a:p>
      </dgm:t>
    </dgm:pt>
    <dgm:pt modelId="{D07F98BA-67DA-40CB-BA8E-97036F245AC5}">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There was a need to transpose the year rows in Kaggle data to get indicator value-years as columns.</a:t>
          </a:r>
        </a:p>
      </dgm:t>
    </dgm:pt>
    <dgm:pt modelId="{1A06A0F7-B1C0-41E8-82E0-B47552AA47AD}" type="parTrans" cxnId="{64EF0341-7617-4432-A599-19AFE8B6A678}">
      <dgm:prSet/>
      <dgm:spPr/>
      <dgm:t>
        <a:bodyPr/>
        <a:lstStyle/>
        <a:p>
          <a:endParaRPr lang="en-US"/>
        </a:p>
      </dgm:t>
    </dgm:pt>
    <dgm:pt modelId="{02F4FC8C-E721-4481-A6F6-C046989F77D6}" type="sibTrans" cxnId="{64EF0341-7617-4432-A599-19AFE8B6A678}">
      <dgm:prSet/>
      <dgm:spPr/>
      <dgm:t>
        <a:bodyPr/>
        <a:lstStyle/>
        <a:p>
          <a:endParaRPr lang="en-US"/>
        </a:p>
      </dgm:t>
    </dgm:pt>
    <dgm:pt modelId="{B9281EB3-DD7E-4F0C-B603-235C34DEB1A7}">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a:t>This would exponentially increase the size of the merged data-frames, complicating merges and Git pushing.</a:t>
          </a:r>
        </a:p>
      </dgm:t>
    </dgm:pt>
    <dgm:pt modelId="{1767A633-41C0-43DB-9A7D-B009957862EB}" type="parTrans" cxnId="{33A54A5C-9015-42DE-B28D-7D6B579F3EDB}">
      <dgm:prSet/>
      <dgm:spPr/>
      <dgm:t>
        <a:bodyPr/>
        <a:lstStyle/>
        <a:p>
          <a:endParaRPr lang="en-US"/>
        </a:p>
      </dgm:t>
    </dgm:pt>
    <dgm:pt modelId="{C95FD64E-E2E4-478E-93A6-86F32CF36787}" type="sibTrans" cxnId="{33A54A5C-9015-42DE-B28D-7D6B579F3EDB}">
      <dgm:prSet/>
      <dgm:spPr/>
      <dgm:t>
        <a:bodyPr/>
        <a:lstStyle/>
        <a:p>
          <a:endParaRPr lang="en-US"/>
        </a:p>
      </dgm:t>
    </dgm:pt>
    <dgm:pt modelId="{104BC928-BF3A-4273-A305-38AE9CBF5F43}">
      <dgm:prSet/>
      <dgm:spPr/>
      <dgm:t>
        <a:bodyPr/>
        <a:lstStyle/>
        <a:p>
          <a:pPr>
            <a:defRPr b="1"/>
          </a:pPr>
          <a:r>
            <a:rPr lang="en-US" dirty="0"/>
            <a:t>For this reason, we decided to exclusively use the World Bank website.</a:t>
          </a:r>
        </a:p>
      </dgm:t>
    </dgm:pt>
    <dgm:pt modelId="{A55466D1-3167-4018-AE54-9452E0259CAF}" type="parTrans" cxnId="{6BB2BDDD-DEAA-4D72-B02E-AA458A7C329E}">
      <dgm:prSet/>
      <dgm:spPr/>
      <dgm:t>
        <a:bodyPr/>
        <a:lstStyle/>
        <a:p>
          <a:endParaRPr lang="en-US"/>
        </a:p>
      </dgm:t>
    </dgm:pt>
    <dgm:pt modelId="{6DC88BA7-9578-468B-A49C-A6F4519CD947}" type="sibTrans" cxnId="{6BB2BDDD-DEAA-4D72-B02E-AA458A7C329E}">
      <dgm:prSet/>
      <dgm:spPr/>
      <dgm:t>
        <a:bodyPr/>
        <a:lstStyle/>
        <a:p>
          <a:endParaRPr lang="en-US"/>
        </a:p>
      </dgm:t>
    </dgm:pt>
    <dgm:pt modelId="{AA3B85B7-D26E-4120-9815-EF04D0DE2B1C}" type="pres">
      <dgm:prSet presAssocID="{6A73F290-528E-48E4-ADE2-9A1628A01BF9}" presName="root" presStyleCnt="0">
        <dgm:presLayoutVars>
          <dgm:dir/>
          <dgm:resizeHandles val="exact"/>
        </dgm:presLayoutVars>
      </dgm:prSet>
      <dgm:spPr/>
    </dgm:pt>
    <dgm:pt modelId="{E512601D-D3C6-4588-9DAA-91D764F26C7D}" type="pres">
      <dgm:prSet presAssocID="{2CA666DB-4A99-4553-B354-BF38FA11D00D}" presName="compNode" presStyleCnt="0"/>
      <dgm:spPr/>
    </dgm:pt>
    <dgm:pt modelId="{D85D087C-909E-435C-BAA0-25BBE467D714}" type="pres">
      <dgm:prSet presAssocID="{2CA666DB-4A99-4553-B354-BF38FA11D00D}" presName="iconRect" presStyleLbl="node1" presStyleIdx="0" presStyleCnt="3" custScaleX="136048" custScaleY="118823" custLinFactNeighborX="-7343" custLinFactNeighborY="-15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Research"/>
        </a:ext>
      </dgm:extLst>
    </dgm:pt>
    <dgm:pt modelId="{E071A417-6FAC-416A-AE3D-BC39C3841FBF}" type="pres">
      <dgm:prSet presAssocID="{2CA666DB-4A99-4553-B354-BF38FA11D00D}" presName="iconSpace" presStyleCnt="0"/>
      <dgm:spPr/>
    </dgm:pt>
    <dgm:pt modelId="{C8F94590-EAC0-4D45-9F72-84E45367EBC0}" type="pres">
      <dgm:prSet presAssocID="{2CA666DB-4A99-4553-B354-BF38FA11D00D}" presName="parTx" presStyleLbl="revTx" presStyleIdx="0" presStyleCnt="6">
        <dgm:presLayoutVars>
          <dgm:chMax val="0"/>
          <dgm:chPref val="0"/>
        </dgm:presLayoutVars>
      </dgm:prSet>
      <dgm:spPr/>
    </dgm:pt>
    <dgm:pt modelId="{66D683A3-D219-4DC3-BBC1-964EBB7EBC18}" type="pres">
      <dgm:prSet presAssocID="{2CA666DB-4A99-4553-B354-BF38FA11D00D}" presName="txSpace" presStyleCnt="0"/>
      <dgm:spPr/>
    </dgm:pt>
    <dgm:pt modelId="{CB4E23BA-34E8-40CE-BEF5-2D6C848D9CEC}" type="pres">
      <dgm:prSet presAssocID="{2CA666DB-4A99-4553-B354-BF38FA11D00D}" presName="desTx" presStyleLbl="revTx" presStyleIdx="1" presStyleCnt="6">
        <dgm:presLayoutVars/>
      </dgm:prSet>
      <dgm:spPr/>
    </dgm:pt>
    <dgm:pt modelId="{EE742105-D60F-4E40-99D0-4DBEFC82AE37}" type="pres">
      <dgm:prSet presAssocID="{43B5544D-1C89-44B3-84E7-F6A15F708F6E}" presName="sibTrans" presStyleCnt="0"/>
      <dgm:spPr/>
    </dgm:pt>
    <dgm:pt modelId="{04A08DDD-5A99-4F14-9E5F-7B18C26D634D}" type="pres">
      <dgm:prSet presAssocID="{DA7FB3EE-E16C-49AC-BADB-5298551265FE}" presName="compNode" presStyleCnt="0"/>
      <dgm:spPr/>
    </dgm:pt>
    <dgm:pt modelId="{13E4035D-E827-4075-A57D-4A2E5F2E6306}" type="pres">
      <dgm:prSet presAssocID="{DA7FB3EE-E16C-49AC-BADB-5298551265FE}" presName="iconRect" presStyleLbl="node1" presStyleIdx="1" presStyleCnt="3" custScaleX="179155" custScaleY="134955" custLinFactNeighborX="-22646" custLinFactNeighborY="-428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Eye"/>
        </a:ext>
      </dgm:extLst>
    </dgm:pt>
    <dgm:pt modelId="{5B439A85-A230-4DF3-923D-44542BE8A14D}" type="pres">
      <dgm:prSet presAssocID="{DA7FB3EE-E16C-49AC-BADB-5298551265FE}" presName="iconSpace" presStyleCnt="0"/>
      <dgm:spPr/>
    </dgm:pt>
    <dgm:pt modelId="{416E3BB4-7614-403B-B2A3-270A78C55071}" type="pres">
      <dgm:prSet presAssocID="{DA7FB3EE-E16C-49AC-BADB-5298551265FE}" presName="parTx" presStyleLbl="revTx" presStyleIdx="2" presStyleCnt="6">
        <dgm:presLayoutVars>
          <dgm:chMax val="0"/>
          <dgm:chPref val="0"/>
        </dgm:presLayoutVars>
      </dgm:prSet>
      <dgm:spPr/>
    </dgm:pt>
    <dgm:pt modelId="{87461CA4-EB3B-4DC2-A082-5B5813C67615}" type="pres">
      <dgm:prSet presAssocID="{DA7FB3EE-E16C-49AC-BADB-5298551265FE}" presName="txSpace" presStyleCnt="0"/>
      <dgm:spPr/>
    </dgm:pt>
    <dgm:pt modelId="{0708F70F-A6B7-4EF1-AB6B-F6C00ECE2A46}" type="pres">
      <dgm:prSet presAssocID="{DA7FB3EE-E16C-49AC-BADB-5298551265FE}" presName="desTx" presStyleLbl="revTx" presStyleIdx="3" presStyleCnt="6" custScaleX="164214" custScaleY="2000000" custLinFactY="14976" custLinFactNeighborX="-24" custLinFactNeighborY="100000">
        <dgm:presLayoutVars/>
      </dgm:prSet>
      <dgm:spPr/>
    </dgm:pt>
    <dgm:pt modelId="{E2FF1C13-8E21-4023-A0EF-C4BEB1070AC5}" type="pres">
      <dgm:prSet presAssocID="{B4F87DA8-AA44-4B8E-8236-9792BC22FD51}" presName="sibTrans" presStyleCnt="0"/>
      <dgm:spPr/>
    </dgm:pt>
    <dgm:pt modelId="{EC44BAD7-AE73-4293-8F63-408720A07024}" type="pres">
      <dgm:prSet presAssocID="{104BC928-BF3A-4273-A305-38AE9CBF5F43}" presName="compNode" presStyleCnt="0"/>
      <dgm:spPr/>
    </dgm:pt>
    <dgm:pt modelId="{D52E1227-DD98-440F-A5F5-58C6FA22648E}" type="pres">
      <dgm:prSet presAssocID="{104BC928-BF3A-4273-A305-38AE9CBF5F43}" presName="iconRect" presStyleLbl="node1" presStyleIdx="2" presStyleCnt="3" custScaleX="161146" custScaleY="141849" custLinFactNeighborX="6672" custLinFactNeighborY="-188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F50B4F7A-A2FC-42C9-B2A9-76851379FD6F}" type="pres">
      <dgm:prSet presAssocID="{104BC928-BF3A-4273-A305-38AE9CBF5F43}" presName="iconSpace" presStyleCnt="0"/>
      <dgm:spPr/>
    </dgm:pt>
    <dgm:pt modelId="{6CCB4DCB-935E-44F5-8F4E-3A468A0C381F}" type="pres">
      <dgm:prSet presAssocID="{104BC928-BF3A-4273-A305-38AE9CBF5F43}" presName="parTx" presStyleLbl="revTx" presStyleIdx="4" presStyleCnt="6">
        <dgm:presLayoutVars>
          <dgm:chMax val="0"/>
          <dgm:chPref val="0"/>
        </dgm:presLayoutVars>
      </dgm:prSet>
      <dgm:spPr/>
    </dgm:pt>
    <dgm:pt modelId="{745ED24B-7068-445C-A1B3-A2DFF7108D6D}" type="pres">
      <dgm:prSet presAssocID="{104BC928-BF3A-4273-A305-38AE9CBF5F43}" presName="txSpace" presStyleCnt="0"/>
      <dgm:spPr/>
    </dgm:pt>
    <dgm:pt modelId="{0FBF2BFE-CCDA-4C8D-AB65-6F189DB95B3D}" type="pres">
      <dgm:prSet presAssocID="{104BC928-BF3A-4273-A305-38AE9CBF5F43}" presName="desTx" presStyleLbl="revTx" presStyleIdx="5" presStyleCnt="6">
        <dgm:presLayoutVars/>
      </dgm:prSet>
      <dgm:spPr/>
    </dgm:pt>
  </dgm:ptLst>
  <dgm:cxnLst>
    <dgm:cxn modelId="{6B337003-BC0A-479C-81FB-1104382FDEFF}" type="presOf" srcId="{D07F98BA-67DA-40CB-BA8E-97036F245AC5}" destId="{0708F70F-A6B7-4EF1-AB6B-F6C00ECE2A46}" srcOrd="0" destOrd="2" presId="urn:microsoft.com/office/officeart/2018/5/layout/CenteredIconLabelDescriptionList"/>
    <dgm:cxn modelId="{06D89919-2EE1-40D0-95A4-F85782BB9AEC}" srcId="{6A73F290-528E-48E4-ADE2-9A1628A01BF9}" destId="{2CA666DB-4A99-4553-B354-BF38FA11D00D}" srcOrd="0" destOrd="0" parTransId="{44E07664-EFEC-4442-9029-578175F0C1AB}" sibTransId="{43B5544D-1C89-44B3-84E7-F6A15F708F6E}"/>
    <dgm:cxn modelId="{DA40722C-2770-4CC9-9D61-96D2D916A0BD}" srcId="{6A73F290-528E-48E4-ADE2-9A1628A01BF9}" destId="{DA7FB3EE-E16C-49AC-BADB-5298551265FE}" srcOrd="1" destOrd="0" parTransId="{FBC21628-7B20-4DB1-A84E-CBAA0680D0A2}" sibTransId="{B4F87DA8-AA44-4B8E-8236-9792BC22FD51}"/>
    <dgm:cxn modelId="{05749E30-8496-4F8B-ABDF-0A63C5AC6385}" type="presOf" srcId="{FB3C1239-0941-4665-BB35-F8551BB5FE74}" destId="{0708F70F-A6B7-4EF1-AB6B-F6C00ECE2A46}" srcOrd="0" destOrd="0" presId="urn:microsoft.com/office/officeart/2018/5/layout/CenteredIconLabelDescriptionList"/>
    <dgm:cxn modelId="{01EF3F40-D51C-40A0-8C03-4D6F89575AB4}" type="presOf" srcId="{104BC928-BF3A-4273-A305-38AE9CBF5F43}" destId="{6CCB4DCB-935E-44F5-8F4E-3A468A0C381F}" srcOrd="0" destOrd="0" presId="urn:microsoft.com/office/officeart/2018/5/layout/CenteredIconLabelDescriptionList"/>
    <dgm:cxn modelId="{33A54A5C-9015-42DE-B28D-7D6B579F3EDB}" srcId="{DA7FB3EE-E16C-49AC-BADB-5298551265FE}" destId="{B9281EB3-DD7E-4F0C-B603-235C34DEB1A7}" srcOrd="3" destOrd="0" parTransId="{1767A633-41C0-43DB-9A7D-B009957862EB}" sibTransId="{C95FD64E-E2E4-478E-93A6-86F32CF36787}"/>
    <dgm:cxn modelId="{64EF0341-7617-4432-A599-19AFE8B6A678}" srcId="{DA7FB3EE-E16C-49AC-BADB-5298551265FE}" destId="{D07F98BA-67DA-40CB-BA8E-97036F245AC5}" srcOrd="2" destOrd="0" parTransId="{1A06A0F7-B1C0-41E8-82E0-B47552AA47AD}" sibTransId="{02F4FC8C-E721-4481-A6F6-C046989F77D6}"/>
    <dgm:cxn modelId="{3B64EC66-A08D-4FFF-A23E-B85EF2C6C721}" type="presOf" srcId="{2ECE2523-F49D-4A55-8B1B-E24A8A344852}" destId="{0708F70F-A6B7-4EF1-AB6B-F6C00ECE2A46}" srcOrd="0" destOrd="1" presId="urn:microsoft.com/office/officeart/2018/5/layout/CenteredIconLabelDescriptionList"/>
    <dgm:cxn modelId="{28F9B08F-3DD4-40F3-B9AB-BAC938CC67FF}" type="presOf" srcId="{B9281EB3-DD7E-4F0C-B603-235C34DEB1A7}" destId="{0708F70F-A6B7-4EF1-AB6B-F6C00ECE2A46}" srcOrd="0" destOrd="3" presId="urn:microsoft.com/office/officeart/2018/5/layout/CenteredIconLabelDescriptionList"/>
    <dgm:cxn modelId="{2B14BF90-59FE-4213-8B4F-A99FA8475AAD}" srcId="{DA7FB3EE-E16C-49AC-BADB-5298551265FE}" destId="{2ECE2523-F49D-4A55-8B1B-E24A8A344852}" srcOrd="1" destOrd="0" parTransId="{A9ACDE55-9C30-4D6C-B8F4-E13EC610BDF0}" sibTransId="{EB48159F-3A67-4844-BAC3-0DDFFE0836C4}"/>
    <dgm:cxn modelId="{117881A1-B2FA-4A9F-8DCD-B45A51CA58A6}" srcId="{DA7FB3EE-E16C-49AC-BADB-5298551265FE}" destId="{FB3C1239-0941-4665-BB35-F8551BB5FE74}" srcOrd="0" destOrd="0" parTransId="{2CC3B3D8-FBE0-4FF7-B959-7A556266B1BF}" sibTransId="{568D277B-8903-4D2B-8D23-19AE49B0B4EE}"/>
    <dgm:cxn modelId="{41943AA2-3ECF-48ED-8DA9-EC8B3D683FAB}" type="presOf" srcId="{DA7FB3EE-E16C-49AC-BADB-5298551265FE}" destId="{416E3BB4-7614-403B-B2A3-270A78C55071}" srcOrd="0" destOrd="0" presId="urn:microsoft.com/office/officeart/2018/5/layout/CenteredIconLabelDescriptionList"/>
    <dgm:cxn modelId="{D71A3FB5-63E4-4966-98A7-A7337D906907}" type="presOf" srcId="{2CA666DB-4A99-4553-B354-BF38FA11D00D}" destId="{C8F94590-EAC0-4D45-9F72-84E45367EBC0}" srcOrd="0" destOrd="0" presId="urn:microsoft.com/office/officeart/2018/5/layout/CenteredIconLabelDescriptionList"/>
    <dgm:cxn modelId="{6BB2BDDD-DEAA-4D72-B02E-AA458A7C329E}" srcId="{6A73F290-528E-48E4-ADE2-9A1628A01BF9}" destId="{104BC928-BF3A-4273-A305-38AE9CBF5F43}" srcOrd="2" destOrd="0" parTransId="{A55466D1-3167-4018-AE54-9452E0259CAF}" sibTransId="{6DC88BA7-9578-468B-A49C-A6F4519CD947}"/>
    <dgm:cxn modelId="{579239E2-9499-4D17-AEFE-1204D3112C91}" type="presOf" srcId="{6A73F290-528E-48E4-ADE2-9A1628A01BF9}" destId="{AA3B85B7-D26E-4120-9815-EF04D0DE2B1C}" srcOrd="0" destOrd="0" presId="urn:microsoft.com/office/officeart/2018/5/layout/CenteredIconLabelDescriptionList"/>
    <dgm:cxn modelId="{5EA186AE-9F73-47BA-AD2E-BEE590F8817A}" type="presParOf" srcId="{AA3B85B7-D26E-4120-9815-EF04D0DE2B1C}" destId="{E512601D-D3C6-4588-9DAA-91D764F26C7D}" srcOrd="0" destOrd="0" presId="urn:microsoft.com/office/officeart/2018/5/layout/CenteredIconLabelDescriptionList"/>
    <dgm:cxn modelId="{4DEC33D6-9B14-44DA-8BB2-75C8B1900197}" type="presParOf" srcId="{E512601D-D3C6-4588-9DAA-91D764F26C7D}" destId="{D85D087C-909E-435C-BAA0-25BBE467D714}" srcOrd="0" destOrd="0" presId="urn:microsoft.com/office/officeart/2018/5/layout/CenteredIconLabelDescriptionList"/>
    <dgm:cxn modelId="{C1BD2E84-B1AD-4BC4-908E-A08CB156956B}" type="presParOf" srcId="{E512601D-D3C6-4588-9DAA-91D764F26C7D}" destId="{E071A417-6FAC-416A-AE3D-BC39C3841FBF}" srcOrd="1" destOrd="0" presId="urn:microsoft.com/office/officeart/2018/5/layout/CenteredIconLabelDescriptionList"/>
    <dgm:cxn modelId="{7636AA48-9F17-4D50-9D70-4075BAB4D6E4}" type="presParOf" srcId="{E512601D-D3C6-4588-9DAA-91D764F26C7D}" destId="{C8F94590-EAC0-4D45-9F72-84E45367EBC0}" srcOrd="2" destOrd="0" presId="urn:microsoft.com/office/officeart/2018/5/layout/CenteredIconLabelDescriptionList"/>
    <dgm:cxn modelId="{628C9638-3030-47D5-AA9E-71E839096C42}" type="presParOf" srcId="{E512601D-D3C6-4588-9DAA-91D764F26C7D}" destId="{66D683A3-D219-4DC3-BBC1-964EBB7EBC18}" srcOrd="3" destOrd="0" presId="urn:microsoft.com/office/officeart/2018/5/layout/CenteredIconLabelDescriptionList"/>
    <dgm:cxn modelId="{5C747EF8-9D74-42DB-94D9-A12414422B78}" type="presParOf" srcId="{E512601D-D3C6-4588-9DAA-91D764F26C7D}" destId="{CB4E23BA-34E8-40CE-BEF5-2D6C848D9CEC}" srcOrd="4" destOrd="0" presId="urn:microsoft.com/office/officeart/2018/5/layout/CenteredIconLabelDescriptionList"/>
    <dgm:cxn modelId="{2A526CDF-F5C3-4CA7-8EF3-9A8A7B0FB186}" type="presParOf" srcId="{AA3B85B7-D26E-4120-9815-EF04D0DE2B1C}" destId="{EE742105-D60F-4E40-99D0-4DBEFC82AE37}" srcOrd="1" destOrd="0" presId="urn:microsoft.com/office/officeart/2018/5/layout/CenteredIconLabelDescriptionList"/>
    <dgm:cxn modelId="{84791553-BC2D-44C9-BDCB-4E310CD7C74A}" type="presParOf" srcId="{AA3B85B7-D26E-4120-9815-EF04D0DE2B1C}" destId="{04A08DDD-5A99-4F14-9E5F-7B18C26D634D}" srcOrd="2" destOrd="0" presId="urn:microsoft.com/office/officeart/2018/5/layout/CenteredIconLabelDescriptionList"/>
    <dgm:cxn modelId="{2522863B-6FC2-4D8D-85E0-A794F85DBB95}" type="presParOf" srcId="{04A08DDD-5A99-4F14-9E5F-7B18C26D634D}" destId="{13E4035D-E827-4075-A57D-4A2E5F2E6306}" srcOrd="0" destOrd="0" presId="urn:microsoft.com/office/officeart/2018/5/layout/CenteredIconLabelDescriptionList"/>
    <dgm:cxn modelId="{B5AFFA33-E2D2-4A7F-89CA-FDB71DAC208E}" type="presParOf" srcId="{04A08DDD-5A99-4F14-9E5F-7B18C26D634D}" destId="{5B439A85-A230-4DF3-923D-44542BE8A14D}" srcOrd="1" destOrd="0" presId="urn:microsoft.com/office/officeart/2018/5/layout/CenteredIconLabelDescriptionList"/>
    <dgm:cxn modelId="{EBE83460-DAD3-44E6-8CE9-BCDF5E925D07}" type="presParOf" srcId="{04A08DDD-5A99-4F14-9E5F-7B18C26D634D}" destId="{416E3BB4-7614-403B-B2A3-270A78C55071}" srcOrd="2" destOrd="0" presId="urn:microsoft.com/office/officeart/2018/5/layout/CenteredIconLabelDescriptionList"/>
    <dgm:cxn modelId="{456D4E8D-1ED0-43D0-858D-D74A25ABDF72}" type="presParOf" srcId="{04A08DDD-5A99-4F14-9E5F-7B18C26D634D}" destId="{87461CA4-EB3B-4DC2-A082-5B5813C67615}" srcOrd="3" destOrd="0" presId="urn:microsoft.com/office/officeart/2018/5/layout/CenteredIconLabelDescriptionList"/>
    <dgm:cxn modelId="{E73309E8-00DC-44DD-88C9-5385FFCA69E8}" type="presParOf" srcId="{04A08DDD-5A99-4F14-9E5F-7B18C26D634D}" destId="{0708F70F-A6B7-4EF1-AB6B-F6C00ECE2A46}" srcOrd="4" destOrd="0" presId="urn:microsoft.com/office/officeart/2018/5/layout/CenteredIconLabelDescriptionList"/>
    <dgm:cxn modelId="{834B99D9-4B87-4EDB-9406-4A70AA784761}" type="presParOf" srcId="{AA3B85B7-D26E-4120-9815-EF04D0DE2B1C}" destId="{E2FF1C13-8E21-4023-A0EF-C4BEB1070AC5}" srcOrd="3" destOrd="0" presId="urn:microsoft.com/office/officeart/2018/5/layout/CenteredIconLabelDescriptionList"/>
    <dgm:cxn modelId="{BE3FC4E2-D622-43C5-8223-32B420553BC3}" type="presParOf" srcId="{AA3B85B7-D26E-4120-9815-EF04D0DE2B1C}" destId="{EC44BAD7-AE73-4293-8F63-408720A07024}" srcOrd="4" destOrd="0" presId="urn:microsoft.com/office/officeart/2018/5/layout/CenteredIconLabelDescriptionList"/>
    <dgm:cxn modelId="{12CA4F58-E83B-4740-A5DF-71D0271D4F9C}" type="presParOf" srcId="{EC44BAD7-AE73-4293-8F63-408720A07024}" destId="{D52E1227-DD98-440F-A5F5-58C6FA22648E}" srcOrd="0" destOrd="0" presId="urn:microsoft.com/office/officeart/2018/5/layout/CenteredIconLabelDescriptionList"/>
    <dgm:cxn modelId="{C3D22672-0137-47EC-AAEC-51CD91D408FA}" type="presParOf" srcId="{EC44BAD7-AE73-4293-8F63-408720A07024}" destId="{F50B4F7A-A2FC-42C9-B2A9-76851379FD6F}" srcOrd="1" destOrd="0" presId="urn:microsoft.com/office/officeart/2018/5/layout/CenteredIconLabelDescriptionList"/>
    <dgm:cxn modelId="{B7931D90-199C-43F8-B927-DF91839D0001}" type="presParOf" srcId="{EC44BAD7-AE73-4293-8F63-408720A07024}" destId="{6CCB4DCB-935E-44F5-8F4E-3A468A0C381F}" srcOrd="2" destOrd="0" presId="urn:microsoft.com/office/officeart/2018/5/layout/CenteredIconLabelDescriptionList"/>
    <dgm:cxn modelId="{784F865F-1C97-45DF-A22A-AE27DFA57C73}" type="presParOf" srcId="{EC44BAD7-AE73-4293-8F63-408720A07024}" destId="{745ED24B-7068-445C-A1B3-A2DFF7108D6D}" srcOrd="3" destOrd="0" presId="urn:microsoft.com/office/officeart/2018/5/layout/CenteredIconLabelDescriptionList"/>
    <dgm:cxn modelId="{BA46357C-AE80-4166-91B8-FE4B5C1FDC32}" type="presParOf" srcId="{EC44BAD7-AE73-4293-8F63-408720A07024}" destId="{0FBF2BFE-CCDA-4C8D-AB65-6F189DB95B3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endParaRPr lang="en-US"/>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143923" custScaleY="1572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custScaleX="146385" custScaleY="1631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ScaleX="168466" custScaleY="1719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AB8471-4D9B-4A2B-B8EC-3621B318B6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608F37-9B01-4968-B6A6-64E741E22916}">
      <dgm:prSet/>
      <dgm:spPr/>
      <dgm:t>
        <a:bodyPr/>
        <a:lstStyle/>
        <a:p>
          <a:r>
            <a:rPr lang="en-US" dirty="0"/>
            <a:t>EXPECTED</a:t>
          </a:r>
        </a:p>
        <a:p>
          <a:r>
            <a:rPr lang="en-US" dirty="0"/>
            <a:t>We initially expected exports to decrease as GDP increased, but the data indicates GDP and trade values move up or down together. </a:t>
          </a:r>
        </a:p>
      </dgm:t>
    </dgm:pt>
    <dgm:pt modelId="{FEC84802-E949-46DE-B95E-07CF934AB890}" type="parTrans" cxnId="{A7A8FC2A-6219-42A9-BE2B-E81128DA1BF2}">
      <dgm:prSet/>
      <dgm:spPr/>
      <dgm:t>
        <a:bodyPr/>
        <a:lstStyle/>
        <a:p>
          <a:endParaRPr lang="en-US"/>
        </a:p>
      </dgm:t>
    </dgm:pt>
    <dgm:pt modelId="{5304E0E5-164B-4144-8842-2AC48760260E}" type="sibTrans" cxnId="{A7A8FC2A-6219-42A9-BE2B-E81128DA1BF2}">
      <dgm:prSet/>
      <dgm:spPr/>
      <dgm:t>
        <a:bodyPr/>
        <a:lstStyle/>
        <a:p>
          <a:endParaRPr lang="en-US"/>
        </a:p>
      </dgm:t>
    </dgm:pt>
    <dgm:pt modelId="{FC37EDC7-B2AF-467C-8269-B46213CD3E90}">
      <dgm:prSet/>
      <dgm:spPr/>
      <dgm:t>
        <a:bodyPr/>
        <a:lstStyle/>
        <a:p>
          <a:r>
            <a:rPr lang="en-US" dirty="0"/>
            <a:t>FOUND</a:t>
          </a:r>
        </a:p>
        <a:p>
          <a:r>
            <a:rPr lang="en-US" dirty="0"/>
            <a:t>Based on regression analysis the data comparing GDP and how it is impacted by trade values (import/export), we were able to conclude imports and exports have a direct relationship with GDP. </a:t>
          </a:r>
        </a:p>
      </dgm:t>
    </dgm:pt>
    <dgm:pt modelId="{8D5B2752-D3BD-43BB-AF73-E2BB038273CA}" type="parTrans" cxnId="{79EA05C4-E721-4EB2-B38D-A5F4E1C71608}">
      <dgm:prSet/>
      <dgm:spPr/>
      <dgm:t>
        <a:bodyPr/>
        <a:lstStyle/>
        <a:p>
          <a:endParaRPr lang="en-US"/>
        </a:p>
      </dgm:t>
    </dgm:pt>
    <dgm:pt modelId="{C2D70FE1-4BBD-4AE2-9065-4D544D9ED32E}" type="sibTrans" cxnId="{79EA05C4-E721-4EB2-B38D-A5F4E1C71608}">
      <dgm:prSet/>
      <dgm:spPr/>
      <dgm:t>
        <a:bodyPr/>
        <a:lstStyle/>
        <a:p>
          <a:endParaRPr lang="en-US"/>
        </a:p>
      </dgm:t>
    </dgm:pt>
    <dgm:pt modelId="{09EF8A3D-04F0-42FF-9D55-3C1F8A9D6E47}">
      <dgm:prSet/>
      <dgm:spPr/>
      <dgm:t>
        <a:bodyPr/>
        <a:lstStyle/>
        <a:p>
          <a:r>
            <a:rPr lang="en-US" dirty="0"/>
            <a:t>EXPECTED</a:t>
          </a:r>
        </a:p>
        <a:p>
          <a:r>
            <a:rPr lang="en-US" dirty="0"/>
            <a:t>We were correct in our in our initial hypothesis in saying, if GDP increases, then we can project life expectancy to increase and infant mortality rates to decrease based on analysis of regression . </a:t>
          </a:r>
        </a:p>
      </dgm:t>
    </dgm:pt>
    <dgm:pt modelId="{6A9B3DDD-8125-44C6-8C9B-6A8E0D14C263}" type="parTrans" cxnId="{CD3B1FAC-DB3B-49CC-93E6-E2DDC7F4F5F6}">
      <dgm:prSet/>
      <dgm:spPr/>
      <dgm:t>
        <a:bodyPr/>
        <a:lstStyle/>
        <a:p>
          <a:endParaRPr lang="en-US"/>
        </a:p>
      </dgm:t>
    </dgm:pt>
    <dgm:pt modelId="{06AC915C-B907-44F1-8D1D-392DD4BD9D17}" type="sibTrans" cxnId="{CD3B1FAC-DB3B-49CC-93E6-E2DDC7F4F5F6}">
      <dgm:prSet/>
      <dgm:spPr/>
      <dgm:t>
        <a:bodyPr/>
        <a:lstStyle/>
        <a:p>
          <a:endParaRPr lang="en-US"/>
        </a:p>
      </dgm:t>
    </dgm:pt>
    <dgm:pt modelId="{E9C618EC-DA9B-4B70-BB0B-E97075205B6C}">
      <dgm:prSet/>
      <dgm:spPr/>
      <dgm:t>
        <a:bodyPr anchor="ctr" anchorCtr="0"/>
        <a:lstStyle/>
        <a:p>
          <a:r>
            <a:rPr lang="en-US" dirty="0"/>
            <a:t>FOUND</a:t>
          </a:r>
        </a:p>
        <a:p>
          <a:r>
            <a:rPr lang="en-US" dirty="0"/>
            <a:t>Keeping in mind that at a certain point GDP increase does not have the same effect on well being, we conclude, if a nation increases trade values then GDP will increase and subsequently wellbeing will likewise increase.</a:t>
          </a:r>
        </a:p>
      </dgm:t>
    </dgm:pt>
    <dgm:pt modelId="{2892341E-6556-467F-A65B-EDA945A3940A}" type="parTrans" cxnId="{9EB2F4B1-ADF8-4E32-A8C7-A5F97027382D}">
      <dgm:prSet/>
      <dgm:spPr/>
      <dgm:t>
        <a:bodyPr/>
        <a:lstStyle/>
        <a:p>
          <a:endParaRPr lang="en-US"/>
        </a:p>
      </dgm:t>
    </dgm:pt>
    <dgm:pt modelId="{B450CF87-C6F8-405E-A812-D24F4C4F4FA8}" type="sibTrans" cxnId="{9EB2F4B1-ADF8-4E32-A8C7-A5F97027382D}">
      <dgm:prSet/>
      <dgm:spPr/>
      <dgm:t>
        <a:bodyPr/>
        <a:lstStyle/>
        <a:p>
          <a:endParaRPr lang="en-US"/>
        </a:p>
      </dgm:t>
    </dgm:pt>
    <dgm:pt modelId="{7AE39517-5A86-4E0E-BA37-47398271C6F7}" type="pres">
      <dgm:prSet presAssocID="{F5AB8471-4D9B-4A2B-B8EC-3621B318B6A3}" presName="root" presStyleCnt="0">
        <dgm:presLayoutVars>
          <dgm:dir/>
          <dgm:resizeHandles val="exact"/>
        </dgm:presLayoutVars>
      </dgm:prSet>
      <dgm:spPr/>
    </dgm:pt>
    <dgm:pt modelId="{13A04F3D-374C-499B-9F3D-718399B01DF8}" type="pres">
      <dgm:prSet presAssocID="{F5AB8471-4D9B-4A2B-B8EC-3621B318B6A3}" presName="container" presStyleCnt="0">
        <dgm:presLayoutVars>
          <dgm:dir/>
          <dgm:resizeHandles val="exact"/>
        </dgm:presLayoutVars>
      </dgm:prSet>
      <dgm:spPr/>
    </dgm:pt>
    <dgm:pt modelId="{83C4B575-31BB-4388-AF7F-A65DDED0DA4A}" type="pres">
      <dgm:prSet presAssocID="{E1608F37-9B01-4968-B6A6-64E741E22916}" presName="compNode" presStyleCnt="0"/>
      <dgm:spPr/>
    </dgm:pt>
    <dgm:pt modelId="{D787831C-5397-4AE3-9C53-D829D0F73975}" type="pres">
      <dgm:prSet presAssocID="{E1608F37-9B01-4968-B6A6-64E741E22916}" presName="iconBgRect" presStyleLbl="bgShp" presStyleIdx="0" presStyleCnt="4"/>
      <dgm:spPr/>
    </dgm:pt>
    <dgm:pt modelId="{36B019E9-7230-428A-9B2F-E8BFFCB37945}" type="pres">
      <dgm:prSet presAssocID="{E1608F37-9B01-4968-B6A6-64E741E229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9E4662-1953-4144-A976-92C5D5EFB2A1}" type="pres">
      <dgm:prSet presAssocID="{E1608F37-9B01-4968-B6A6-64E741E22916}" presName="spaceRect" presStyleCnt="0"/>
      <dgm:spPr/>
    </dgm:pt>
    <dgm:pt modelId="{1066DC71-D0CF-4170-860E-0B8C89873992}" type="pres">
      <dgm:prSet presAssocID="{E1608F37-9B01-4968-B6A6-64E741E22916}" presName="textRect" presStyleLbl="revTx" presStyleIdx="0" presStyleCnt="4">
        <dgm:presLayoutVars>
          <dgm:chMax val="1"/>
          <dgm:chPref val="1"/>
        </dgm:presLayoutVars>
      </dgm:prSet>
      <dgm:spPr/>
    </dgm:pt>
    <dgm:pt modelId="{171B1BE1-9DC6-4C92-A43C-257544296233}" type="pres">
      <dgm:prSet presAssocID="{5304E0E5-164B-4144-8842-2AC48760260E}" presName="sibTrans" presStyleLbl="sibTrans2D1" presStyleIdx="0" presStyleCnt="0"/>
      <dgm:spPr/>
    </dgm:pt>
    <dgm:pt modelId="{17BD141C-C305-4A9B-96E9-46D53F7E8C96}" type="pres">
      <dgm:prSet presAssocID="{FC37EDC7-B2AF-467C-8269-B46213CD3E90}" presName="compNode" presStyleCnt="0"/>
      <dgm:spPr/>
    </dgm:pt>
    <dgm:pt modelId="{EFBF261D-6294-4FCF-BA75-98CAB900B9A6}" type="pres">
      <dgm:prSet presAssocID="{FC37EDC7-B2AF-467C-8269-B46213CD3E90}" presName="iconBgRect" presStyleLbl="bgShp" presStyleIdx="1" presStyleCnt="4"/>
      <dgm:spPr/>
    </dgm:pt>
    <dgm:pt modelId="{754F3855-27E9-432F-912E-DBC7BC735953}" type="pres">
      <dgm:prSet presAssocID="{FC37EDC7-B2AF-467C-8269-B46213CD3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905E33D3-0476-4EF9-876D-9C89BA59BFDE}" type="pres">
      <dgm:prSet presAssocID="{FC37EDC7-B2AF-467C-8269-B46213CD3E90}" presName="spaceRect" presStyleCnt="0"/>
      <dgm:spPr/>
    </dgm:pt>
    <dgm:pt modelId="{B2C72B69-69CC-4339-8A74-5EA480CCBCE3}" type="pres">
      <dgm:prSet presAssocID="{FC37EDC7-B2AF-467C-8269-B46213CD3E90}" presName="textRect" presStyleLbl="revTx" presStyleIdx="1" presStyleCnt="4">
        <dgm:presLayoutVars>
          <dgm:chMax val="1"/>
          <dgm:chPref val="1"/>
        </dgm:presLayoutVars>
      </dgm:prSet>
      <dgm:spPr/>
    </dgm:pt>
    <dgm:pt modelId="{E541001F-F078-4BB8-AA0B-F73161EFAFB7}" type="pres">
      <dgm:prSet presAssocID="{C2D70FE1-4BBD-4AE2-9065-4D544D9ED32E}" presName="sibTrans" presStyleLbl="sibTrans2D1" presStyleIdx="0" presStyleCnt="0"/>
      <dgm:spPr/>
    </dgm:pt>
    <dgm:pt modelId="{CC1AB1BD-0EAC-4C21-881C-904841DC9DE0}" type="pres">
      <dgm:prSet presAssocID="{09EF8A3D-04F0-42FF-9D55-3C1F8A9D6E47}" presName="compNode" presStyleCnt="0"/>
      <dgm:spPr/>
    </dgm:pt>
    <dgm:pt modelId="{420EEF45-0355-467B-B639-C8D732BE20FA}" type="pres">
      <dgm:prSet presAssocID="{09EF8A3D-04F0-42FF-9D55-3C1F8A9D6E47}" presName="iconBgRect" presStyleLbl="bgShp" presStyleIdx="2" presStyleCnt="4"/>
      <dgm:spPr/>
    </dgm:pt>
    <dgm:pt modelId="{8933312F-421F-444E-BDD9-12B1FDDC7A7B}" type="pres">
      <dgm:prSet presAssocID="{09EF8A3D-04F0-42FF-9D55-3C1F8A9D6E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345F195-24C1-4E17-8889-B39A69AA2846}" type="pres">
      <dgm:prSet presAssocID="{09EF8A3D-04F0-42FF-9D55-3C1F8A9D6E47}" presName="spaceRect" presStyleCnt="0"/>
      <dgm:spPr/>
    </dgm:pt>
    <dgm:pt modelId="{FE59F049-674B-4152-9B2C-6FE41DF5CBC9}" type="pres">
      <dgm:prSet presAssocID="{09EF8A3D-04F0-42FF-9D55-3C1F8A9D6E47}" presName="textRect" presStyleLbl="revTx" presStyleIdx="2" presStyleCnt="4">
        <dgm:presLayoutVars>
          <dgm:chMax val="1"/>
          <dgm:chPref val="1"/>
        </dgm:presLayoutVars>
      </dgm:prSet>
      <dgm:spPr/>
    </dgm:pt>
    <dgm:pt modelId="{8824B0C6-42D5-4EBD-AAA4-B34D9788D315}" type="pres">
      <dgm:prSet presAssocID="{06AC915C-B907-44F1-8D1D-392DD4BD9D17}" presName="sibTrans" presStyleLbl="sibTrans2D1" presStyleIdx="0" presStyleCnt="0"/>
      <dgm:spPr/>
    </dgm:pt>
    <dgm:pt modelId="{227B7042-6683-47EF-969D-E772E15D36F0}" type="pres">
      <dgm:prSet presAssocID="{E9C618EC-DA9B-4B70-BB0B-E97075205B6C}" presName="compNode" presStyleCnt="0"/>
      <dgm:spPr/>
    </dgm:pt>
    <dgm:pt modelId="{C6F53BA4-0FF2-468D-B045-6B39FF7FFF30}" type="pres">
      <dgm:prSet presAssocID="{E9C618EC-DA9B-4B70-BB0B-E97075205B6C}" presName="iconBgRect" presStyleLbl="bgShp" presStyleIdx="3" presStyleCnt="4"/>
      <dgm:spPr/>
    </dgm:pt>
    <dgm:pt modelId="{CD7B151D-BCB8-43A2-B964-84AA2C72596B}" type="pres">
      <dgm:prSet presAssocID="{E9C618EC-DA9B-4B70-BB0B-E97075205B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DA18EFE-28A1-45F5-8E5A-FD26CB5E377B}" type="pres">
      <dgm:prSet presAssocID="{E9C618EC-DA9B-4B70-BB0B-E97075205B6C}" presName="spaceRect" presStyleCnt="0"/>
      <dgm:spPr/>
    </dgm:pt>
    <dgm:pt modelId="{C0643BD5-3B4B-4263-9490-3A6B1C620AAD}" type="pres">
      <dgm:prSet presAssocID="{E9C618EC-DA9B-4B70-BB0B-E97075205B6C}" presName="textRect" presStyleLbl="revTx" presStyleIdx="3" presStyleCnt="4">
        <dgm:presLayoutVars>
          <dgm:chMax val="1"/>
          <dgm:chPref val="1"/>
        </dgm:presLayoutVars>
      </dgm:prSet>
      <dgm:spPr/>
    </dgm:pt>
  </dgm:ptLst>
  <dgm:cxnLst>
    <dgm:cxn modelId="{55E8F918-7180-4D1B-B9BB-8F5A08748C6D}" type="presOf" srcId="{F5AB8471-4D9B-4A2B-B8EC-3621B318B6A3}" destId="{7AE39517-5A86-4E0E-BA37-47398271C6F7}" srcOrd="0" destOrd="0" presId="urn:microsoft.com/office/officeart/2018/2/layout/IconCircleList"/>
    <dgm:cxn modelId="{A7A8FC2A-6219-42A9-BE2B-E81128DA1BF2}" srcId="{F5AB8471-4D9B-4A2B-B8EC-3621B318B6A3}" destId="{E1608F37-9B01-4968-B6A6-64E741E22916}" srcOrd="0" destOrd="0" parTransId="{FEC84802-E949-46DE-B95E-07CF934AB890}" sibTransId="{5304E0E5-164B-4144-8842-2AC48760260E}"/>
    <dgm:cxn modelId="{2DCDCB3A-E997-4053-8162-D7017E2D1F87}" type="presOf" srcId="{FC37EDC7-B2AF-467C-8269-B46213CD3E90}" destId="{B2C72B69-69CC-4339-8A74-5EA480CCBCE3}" srcOrd="0" destOrd="0" presId="urn:microsoft.com/office/officeart/2018/2/layout/IconCircleList"/>
    <dgm:cxn modelId="{ABA60440-FF34-480D-98E6-42D9AB3FCB2B}" type="presOf" srcId="{C2D70FE1-4BBD-4AE2-9065-4D544D9ED32E}" destId="{E541001F-F078-4BB8-AA0B-F73161EFAFB7}" srcOrd="0" destOrd="0" presId="urn:microsoft.com/office/officeart/2018/2/layout/IconCircleList"/>
    <dgm:cxn modelId="{CFE12342-5E29-472B-AE9D-43619735602C}" type="presOf" srcId="{06AC915C-B907-44F1-8D1D-392DD4BD9D17}" destId="{8824B0C6-42D5-4EBD-AAA4-B34D9788D315}" srcOrd="0" destOrd="0" presId="urn:microsoft.com/office/officeart/2018/2/layout/IconCircleList"/>
    <dgm:cxn modelId="{6506776E-5848-42CA-80B6-1390855738DA}" type="presOf" srcId="{E1608F37-9B01-4968-B6A6-64E741E22916}" destId="{1066DC71-D0CF-4170-860E-0B8C89873992}" srcOrd="0" destOrd="0" presId="urn:microsoft.com/office/officeart/2018/2/layout/IconCircleList"/>
    <dgm:cxn modelId="{103AB254-0D69-4991-92AB-FCF45FF61F34}" type="presOf" srcId="{09EF8A3D-04F0-42FF-9D55-3C1F8A9D6E47}" destId="{FE59F049-674B-4152-9B2C-6FE41DF5CBC9}" srcOrd="0" destOrd="0" presId="urn:microsoft.com/office/officeart/2018/2/layout/IconCircleList"/>
    <dgm:cxn modelId="{C312D087-D580-48F0-8A93-A4BF9487580C}" type="presOf" srcId="{5304E0E5-164B-4144-8842-2AC48760260E}" destId="{171B1BE1-9DC6-4C92-A43C-257544296233}" srcOrd="0" destOrd="0" presId="urn:microsoft.com/office/officeart/2018/2/layout/IconCircleList"/>
    <dgm:cxn modelId="{F68BD5A3-8E21-4941-B328-4FACBC3E8C07}" type="presOf" srcId="{E9C618EC-DA9B-4B70-BB0B-E97075205B6C}" destId="{C0643BD5-3B4B-4263-9490-3A6B1C620AAD}" srcOrd="0" destOrd="0" presId="urn:microsoft.com/office/officeart/2018/2/layout/IconCircleList"/>
    <dgm:cxn modelId="{CD3B1FAC-DB3B-49CC-93E6-E2DDC7F4F5F6}" srcId="{F5AB8471-4D9B-4A2B-B8EC-3621B318B6A3}" destId="{09EF8A3D-04F0-42FF-9D55-3C1F8A9D6E47}" srcOrd="2" destOrd="0" parTransId="{6A9B3DDD-8125-44C6-8C9B-6A8E0D14C263}" sibTransId="{06AC915C-B907-44F1-8D1D-392DD4BD9D17}"/>
    <dgm:cxn modelId="{9EB2F4B1-ADF8-4E32-A8C7-A5F97027382D}" srcId="{F5AB8471-4D9B-4A2B-B8EC-3621B318B6A3}" destId="{E9C618EC-DA9B-4B70-BB0B-E97075205B6C}" srcOrd="3" destOrd="0" parTransId="{2892341E-6556-467F-A65B-EDA945A3940A}" sibTransId="{B450CF87-C6F8-405E-A812-D24F4C4F4FA8}"/>
    <dgm:cxn modelId="{79EA05C4-E721-4EB2-B38D-A5F4E1C71608}" srcId="{F5AB8471-4D9B-4A2B-B8EC-3621B318B6A3}" destId="{FC37EDC7-B2AF-467C-8269-B46213CD3E90}" srcOrd="1" destOrd="0" parTransId="{8D5B2752-D3BD-43BB-AF73-E2BB038273CA}" sibTransId="{C2D70FE1-4BBD-4AE2-9065-4D544D9ED32E}"/>
    <dgm:cxn modelId="{1D6DE78B-798F-4999-BAA8-0DB0CAEC54C1}" type="presParOf" srcId="{7AE39517-5A86-4E0E-BA37-47398271C6F7}" destId="{13A04F3D-374C-499B-9F3D-718399B01DF8}" srcOrd="0" destOrd="0" presId="urn:microsoft.com/office/officeart/2018/2/layout/IconCircleList"/>
    <dgm:cxn modelId="{0734C08E-7322-4636-A35D-59AAC8CA6B26}" type="presParOf" srcId="{13A04F3D-374C-499B-9F3D-718399B01DF8}" destId="{83C4B575-31BB-4388-AF7F-A65DDED0DA4A}" srcOrd="0" destOrd="0" presId="urn:microsoft.com/office/officeart/2018/2/layout/IconCircleList"/>
    <dgm:cxn modelId="{A5A1C261-9E80-4EC2-9857-1772347D1C12}" type="presParOf" srcId="{83C4B575-31BB-4388-AF7F-A65DDED0DA4A}" destId="{D787831C-5397-4AE3-9C53-D829D0F73975}" srcOrd="0" destOrd="0" presId="urn:microsoft.com/office/officeart/2018/2/layout/IconCircleList"/>
    <dgm:cxn modelId="{BC6B70F1-AD4C-4DBC-99C6-6D511C7CC70B}" type="presParOf" srcId="{83C4B575-31BB-4388-AF7F-A65DDED0DA4A}" destId="{36B019E9-7230-428A-9B2F-E8BFFCB37945}" srcOrd="1" destOrd="0" presId="urn:microsoft.com/office/officeart/2018/2/layout/IconCircleList"/>
    <dgm:cxn modelId="{4B3AADB5-275C-49CD-9AAF-270D0770661B}" type="presParOf" srcId="{83C4B575-31BB-4388-AF7F-A65DDED0DA4A}" destId="{E39E4662-1953-4144-A976-92C5D5EFB2A1}" srcOrd="2" destOrd="0" presId="urn:microsoft.com/office/officeart/2018/2/layout/IconCircleList"/>
    <dgm:cxn modelId="{939214F9-5268-423B-B2B6-EFDA6C84803F}" type="presParOf" srcId="{83C4B575-31BB-4388-AF7F-A65DDED0DA4A}" destId="{1066DC71-D0CF-4170-860E-0B8C89873992}" srcOrd="3" destOrd="0" presId="urn:microsoft.com/office/officeart/2018/2/layout/IconCircleList"/>
    <dgm:cxn modelId="{FF12F561-74B1-4436-8584-4FE93DD0A9AB}" type="presParOf" srcId="{13A04F3D-374C-499B-9F3D-718399B01DF8}" destId="{171B1BE1-9DC6-4C92-A43C-257544296233}" srcOrd="1" destOrd="0" presId="urn:microsoft.com/office/officeart/2018/2/layout/IconCircleList"/>
    <dgm:cxn modelId="{F218B21D-ED58-491C-BA1A-E610DC5F5795}" type="presParOf" srcId="{13A04F3D-374C-499B-9F3D-718399B01DF8}" destId="{17BD141C-C305-4A9B-96E9-46D53F7E8C96}" srcOrd="2" destOrd="0" presId="urn:microsoft.com/office/officeart/2018/2/layout/IconCircleList"/>
    <dgm:cxn modelId="{EE9BB1C9-BCD5-4B28-9CE7-C18DCE3693BA}" type="presParOf" srcId="{17BD141C-C305-4A9B-96E9-46D53F7E8C96}" destId="{EFBF261D-6294-4FCF-BA75-98CAB900B9A6}" srcOrd="0" destOrd="0" presId="urn:microsoft.com/office/officeart/2018/2/layout/IconCircleList"/>
    <dgm:cxn modelId="{22EF0694-6437-446A-9624-3B1382FBFAA6}" type="presParOf" srcId="{17BD141C-C305-4A9B-96E9-46D53F7E8C96}" destId="{754F3855-27E9-432F-912E-DBC7BC735953}" srcOrd="1" destOrd="0" presId="urn:microsoft.com/office/officeart/2018/2/layout/IconCircleList"/>
    <dgm:cxn modelId="{DA539770-E917-45BE-BA4D-86FF9D2B2EDC}" type="presParOf" srcId="{17BD141C-C305-4A9B-96E9-46D53F7E8C96}" destId="{905E33D3-0476-4EF9-876D-9C89BA59BFDE}" srcOrd="2" destOrd="0" presId="urn:microsoft.com/office/officeart/2018/2/layout/IconCircleList"/>
    <dgm:cxn modelId="{81FFAD82-15ED-4A5C-82BF-0087662EBAB6}" type="presParOf" srcId="{17BD141C-C305-4A9B-96E9-46D53F7E8C96}" destId="{B2C72B69-69CC-4339-8A74-5EA480CCBCE3}" srcOrd="3" destOrd="0" presId="urn:microsoft.com/office/officeart/2018/2/layout/IconCircleList"/>
    <dgm:cxn modelId="{01061C2B-275E-4B3D-BA9C-84F77C1F9DA5}" type="presParOf" srcId="{13A04F3D-374C-499B-9F3D-718399B01DF8}" destId="{E541001F-F078-4BB8-AA0B-F73161EFAFB7}" srcOrd="3" destOrd="0" presId="urn:microsoft.com/office/officeart/2018/2/layout/IconCircleList"/>
    <dgm:cxn modelId="{1F73AFB2-4B11-4E8F-A160-108C82A0796C}" type="presParOf" srcId="{13A04F3D-374C-499B-9F3D-718399B01DF8}" destId="{CC1AB1BD-0EAC-4C21-881C-904841DC9DE0}" srcOrd="4" destOrd="0" presId="urn:microsoft.com/office/officeart/2018/2/layout/IconCircleList"/>
    <dgm:cxn modelId="{6835CD23-DB8A-4833-8990-D2C4936D3B10}" type="presParOf" srcId="{CC1AB1BD-0EAC-4C21-881C-904841DC9DE0}" destId="{420EEF45-0355-467B-B639-C8D732BE20FA}" srcOrd="0" destOrd="0" presId="urn:microsoft.com/office/officeart/2018/2/layout/IconCircleList"/>
    <dgm:cxn modelId="{2BCE1B36-050D-4FA8-8FD1-FF01574FE504}" type="presParOf" srcId="{CC1AB1BD-0EAC-4C21-881C-904841DC9DE0}" destId="{8933312F-421F-444E-BDD9-12B1FDDC7A7B}" srcOrd="1" destOrd="0" presId="urn:microsoft.com/office/officeart/2018/2/layout/IconCircleList"/>
    <dgm:cxn modelId="{6DF7A5CB-9B81-442F-9FF1-FA7AD03C5208}" type="presParOf" srcId="{CC1AB1BD-0EAC-4C21-881C-904841DC9DE0}" destId="{8345F195-24C1-4E17-8889-B39A69AA2846}" srcOrd="2" destOrd="0" presId="urn:microsoft.com/office/officeart/2018/2/layout/IconCircleList"/>
    <dgm:cxn modelId="{D86F265E-F3A6-4322-A2EC-872442ACDBBB}" type="presParOf" srcId="{CC1AB1BD-0EAC-4C21-881C-904841DC9DE0}" destId="{FE59F049-674B-4152-9B2C-6FE41DF5CBC9}" srcOrd="3" destOrd="0" presId="urn:microsoft.com/office/officeart/2018/2/layout/IconCircleList"/>
    <dgm:cxn modelId="{464F7D8B-6AD7-4684-A5C8-C2637737EF7F}" type="presParOf" srcId="{13A04F3D-374C-499B-9F3D-718399B01DF8}" destId="{8824B0C6-42D5-4EBD-AAA4-B34D9788D315}" srcOrd="5" destOrd="0" presId="urn:microsoft.com/office/officeart/2018/2/layout/IconCircleList"/>
    <dgm:cxn modelId="{C1C25E20-3055-4E86-9D35-044C28EDA5C4}" type="presParOf" srcId="{13A04F3D-374C-499B-9F3D-718399B01DF8}" destId="{227B7042-6683-47EF-969D-E772E15D36F0}" srcOrd="6" destOrd="0" presId="urn:microsoft.com/office/officeart/2018/2/layout/IconCircleList"/>
    <dgm:cxn modelId="{F68AA84A-4904-4243-9975-67C9BA19FCA4}" type="presParOf" srcId="{227B7042-6683-47EF-969D-E772E15D36F0}" destId="{C6F53BA4-0FF2-468D-B045-6B39FF7FFF30}" srcOrd="0" destOrd="0" presId="urn:microsoft.com/office/officeart/2018/2/layout/IconCircleList"/>
    <dgm:cxn modelId="{908FE514-347E-4ACD-A95F-9A592B984945}" type="presParOf" srcId="{227B7042-6683-47EF-969D-E772E15D36F0}" destId="{CD7B151D-BCB8-43A2-B964-84AA2C72596B}" srcOrd="1" destOrd="0" presId="urn:microsoft.com/office/officeart/2018/2/layout/IconCircleList"/>
    <dgm:cxn modelId="{EE2E0507-7F35-493F-A9C5-82D4EB10AE35}" type="presParOf" srcId="{227B7042-6683-47EF-969D-E772E15D36F0}" destId="{9DA18EFE-28A1-45F5-8E5A-FD26CB5E377B}" srcOrd="2" destOrd="0" presId="urn:microsoft.com/office/officeart/2018/2/layout/IconCircleList"/>
    <dgm:cxn modelId="{140C22B5-4859-4403-837C-89E7D9DE2DAB}" type="presParOf" srcId="{227B7042-6683-47EF-969D-E772E15D36F0}" destId="{C0643BD5-3B4B-4263-9490-3A6B1C620AAD}"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10645-026A-47AC-A804-7922E9E6E64D}">
      <dsp:nvSpPr>
        <dsp:cNvPr id="0" name=""/>
        <dsp:cNvSpPr/>
      </dsp:nvSpPr>
      <dsp:spPr>
        <a:xfrm>
          <a:off x="0" y="696700"/>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BAAF6-67DF-41BB-93F5-5B360013598D}">
      <dsp:nvSpPr>
        <dsp:cNvPr id="0" name=""/>
        <dsp:cNvSpPr/>
      </dsp:nvSpPr>
      <dsp:spPr>
        <a:xfrm>
          <a:off x="368121" y="932979"/>
          <a:ext cx="669311" cy="669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6A19B0-3F4C-402F-9106-08A9BE8B9B1D}">
      <dsp:nvSpPr>
        <dsp:cNvPr id="0" name=""/>
        <dsp:cNvSpPr/>
      </dsp:nvSpPr>
      <dsp:spPr>
        <a:xfrm>
          <a:off x="1405554" y="659170"/>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dirty="0"/>
            <a:t>If the GDP of a nation rises, then the nation will be able to import more and experience improvements in well-being (life expectancy &amp; infant mortality).</a:t>
          </a:r>
        </a:p>
      </dsp:txBody>
      <dsp:txXfrm>
        <a:off x="1405554" y="659170"/>
        <a:ext cx="7998797" cy="1216930"/>
      </dsp:txXfrm>
    </dsp:sp>
    <dsp:sp modelId="{FEFF83CF-B9DC-4726-8ACA-103C9EAD8E59}">
      <dsp:nvSpPr>
        <dsp:cNvPr id="0" name=""/>
        <dsp:cNvSpPr/>
      </dsp:nvSpPr>
      <dsp:spPr>
        <a:xfrm>
          <a:off x="0" y="2180333"/>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21A70-F1BF-46FE-B849-875EF513F8F5}">
      <dsp:nvSpPr>
        <dsp:cNvPr id="0" name=""/>
        <dsp:cNvSpPr/>
      </dsp:nvSpPr>
      <dsp:spPr>
        <a:xfrm>
          <a:off x="368121" y="2454142"/>
          <a:ext cx="669311" cy="669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C31048-99B0-4E0F-A26C-CD029213897A}">
      <dsp:nvSpPr>
        <dsp:cNvPr id="0" name=""/>
        <dsp:cNvSpPr/>
      </dsp:nvSpPr>
      <dsp:spPr>
        <a:xfrm>
          <a:off x="1405554" y="2180333"/>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a:t>However, the nation will export less as it becomes more productive, since it will be able to produce more of its own goods.</a:t>
          </a:r>
        </a:p>
      </dsp:txBody>
      <dsp:txXfrm>
        <a:off x="1405554" y="2180333"/>
        <a:ext cx="7998797" cy="121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16CD-CC0E-4F10-B079-D75499F8DAF8}">
      <dsp:nvSpPr>
        <dsp:cNvPr id="0" name=""/>
        <dsp:cNvSpPr/>
      </dsp:nvSpPr>
      <dsp:spPr>
        <a:xfrm>
          <a:off x="2216" y="-181421"/>
          <a:ext cx="3308621" cy="206703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02A2A-B30D-482A-8FFF-2B39B68D1A8F}">
      <dsp:nvSpPr>
        <dsp:cNvPr id="0" name=""/>
        <dsp:cNvSpPr/>
      </dsp:nvSpPr>
      <dsp:spPr>
        <a:xfrm>
          <a:off x="230557" y="35502"/>
          <a:ext cx="3308621" cy="206703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We were most interested in first seeing the strength of the relationship between GDP per Capita and trade values (imports &amp; exports), with the assumption that exports would decrease in correlation to GDP increase.</a:t>
          </a:r>
        </a:p>
      </dsp:txBody>
      <dsp:txXfrm>
        <a:off x="291098" y="96043"/>
        <a:ext cx="3187539" cy="1945950"/>
      </dsp:txXfrm>
    </dsp:sp>
    <dsp:sp modelId="{02D024FD-ECBD-44B4-BECA-F8BF9B6E9FAC}">
      <dsp:nvSpPr>
        <dsp:cNvPr id="0" name=""/>
        <dsp:cNvSpPr/>
      </dsp:nvSpPr>
      <dsp:spPr>
        <a:xfrm>
          <a:off x="3767519" y="-58415"/>
          <a:ext cx="3720087" cy="264817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DF3764-F824-4B26-90DE-A11BC15AB627}">
      <dsp:nvSpPr>
        <dsp:cNvPr id="0" name=""/>
        <dsp:cNvSpPr/>
      </dsp:nvSpPr>
      <dsp:spPr>
        <a:xfrm>
          <a:off x="3995861" y="158508"/>
          <a:ext cx="3720087" cy="2648174"/>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Then we were interested in seeing how the GDP per Capita would effect national well-being (life expectancy &amp; infant mortality).</a:t>
          </a:r>
        </a:p>
      </dsp:txBody>
      <dsp:txXfrm>
        <a:off x="4073423" y="236070"/>
        <a:ext cx="3564963" cy="2493050"/>
      </dsp:txXfrm>
    </dsp:sp>
    <dsp:sp modelId="{404A68C5-8344-4318-883A-EA64203F1CE1}">
      <dsp:nvSpPr>
        <dsp:cNvPr id="0" name=""/>
        <dsp:cNvSpPr/>
      </dsp:nvSpPr>
      <dsp:spPr>
        <a:xfrm>
          <a:off x="7933335" y="-53364"/>
          <a:ext cx="2867479" cy="2469745"/>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E1FCD-F10A-40FC-A6A6-9CD479180C54}">
      <dsp:nvSpPr>
        <dsp:cNvPr id="0" name=""/>
        <dsp:cNvSpPr/>
      </dsp:nvSpPr>
      <dsp:spPr>
        <a:xfrm>
          <a:off x="8161677" y="163559"/>
          <a:ext cx="2867479" cy="2469745"/>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main goal was to best identify how to improve the well-being of a nation.</a:t>
          </a:r>
        </a:p>
      </dsp:txBody>
      <dsp:txXfrm>
        <a:off x="8234013" y="235895"/>
        <a:ext cx="2722807" cy="2325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D087C-909E-435C-BAA0-25BBE467D714}">
      <dsp:nvSpPr>
        <dsp:cNvPr id="0" name=""/>
        <dsp:cNvSpPr/>
      </dsp:nvSpPr>
      <dsp:spPr>
        <a:xfrm>
          <a:off x="687608" y="840146"/>
          <a:ext cx="1355320" cy="118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94590-EAC0-4D45-9F72-84E45367EBC0}">
      <dsp:nvSpPr>
        <dsp:cNvPr id="0" name=""/>
        <dsp:cNvSpPr/>
      </dsp:nvSpPr>
      <dsp:spPr>
        <a:xfrm>
          <a:off x="15266" y="2036728"/>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Originally, we started by downloading data for both GDP and World Development Indicators on Kaggle as well as the World Bank website. </a:t>
          </a:r>
        </a:p>
      </dsp:txBody>
      <dsp:txXfrm>
        <a:off x="15266" y="2036728"/>
        <a:ext cx="2846307" cy="988278"/>
      </dsp:txXfrm>
    </dsp:sp>
    <dsp:sp modelId="{CB4E23BA-34E8-40CE-BEF5-2D6C848D9CEC}">
      <dsp:nvSpPr>
        <dsp:cNvPr id="0" name=""/>
        <dsp:cNvSpPr/>
      </dsp:nvSpPr>
      <dsp:spPr>
        <a:xfrm>
          <a:off x="15266" y="3067399"/>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 modelId="{13E4035D-E827-4075-A57D-4A2E5F2E6306}">
      <dsp:nvSpPr>
        <dsp:cNvPr id="0" name=""/>
        <dsp:cNvSpPr/>
      </dsp:nvSpPr>
      <dsp:spPr>
        <a:xfrm>
          <a:off x="4578716" y="-55272"/>
          <a:ext cx="1784755" cy="1344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6E3BB4-7614-403B-B2A3-270A78C55071}">
      <dsp:nvSpPr>
        <dsp:cNvPr id="0" name=""/>
        <dsp:cNvSpPr/>
      </dsp:nvSpPr>
      <dsp:spPr>
        <a:xfrm>
          <a:off x="4273541" y="1206192"/>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We ran into the following issues:</a:t>
          </a:r>
        </a:p>
      </dsp:txBody>
      <dsp:txXfrm>
        <a:off x="4273541" y="1206192"/>
        <a:ext cx="2846307" cy="988278"/>
      </dsp:txXfrm>
    </dsp:sp>
    <dsp:sp modelId="{0708F70F-A6B7-4EF1-AB6B-F6C00ECE2A46}">
      <dsp:nvSpPr>
        <dsp:cNvPr id="0" name=""/>
        <dsp:cNvSpPr/>
      </dsp:nvSpPr>
      <dsp:spPr>
        <a:xfrm>
          <a:off x="3358994" y="495438"/>
          <a:ext cx="4674035" cy="3484482"/>
        </a:xfrm>
        <a:prstGeom prst="rect">
          <a:avLst/>
        </a:prstGeom>
        <a:noFill/>
        <a:ln>
          <a:solidFill>
            <a:schemeClr val="lt1">
              <a:hueOff val="0"/>
              <a:satOff val="0"/>
              <a:lumOff val="0"/>
            </a:schemeClr>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We couldn’t find columns to merge all the data sets.</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 Kaggle data didn’t have data for years past 1980.</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There was a need to transpose the year rows in Kaggle data to get indicator value-years as columns.</a:t>
          </a:r>
        </a:p>
        <a:p>
          <a:pPr marL="0" lvl="0" indent="0" algn="ctr" defTabSz="488950">
            <a:lnSpc>
              <a:spcPct val="90000"/>
            </a:lnSpc>
            <a:spcBef>
              <a:spcPct val="0"/>
            </a:spcBef>
            <a:spcAft>
              <a:spcPct val="35000"/>
            </a:spcAft>
            <a:buFont typeface="Arial" panose="020B0604020202020204" pitchFamily="34" charset="0"/>
            <a:buNone/>
          </a:pPr>
          <a:r>
            <a:rPr lang="en-US" sz="1100" kern="1200"/>
            <a:t>This would exponentially increase the size of the merged data-frames, complicating merges and Git pushing.</a:t>
          </a:r>
        </a:p>
      </dsp:txBody>
      <dsp:txXfrm>
        <a:off x="3358994" y="495438"/>
        <a:ext cx="4674035" cy="3484482"/>
      </dsp:txXfrm>
    </dsp:sp>
    <dsp:sp modelId="{D52E1227-DD98-440F-A5F5-58C6FA22648E}">
      <dsp:nvSpPr>
        <dsp:cNvPr id="0" name=""/>
        <dsp:cNvSpPr/>
      </dsp:nvSpPr>
      <dsp:spPr>
        <a:xfrm>
          <a:off x="9218763" y="610764"/>
          <a:ext cx="1605348" cy="1413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B4DCB-935E-44F5-8F4E-3A468A0C381F}">
      <dsp:nvSpPr>
        <dsp:cNvPr id="0" name=""/>
        <dsp:cNvSpPr/>
      </dsp:nvSpPr>
      <dsp:spPr>
        <a:xfrm>
          <a:off x="8531817" y="2094075"/>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this reason, we decided to exclusively use the World Bank website.</a:t>
          </a:r>
        </a:p>
      </dsp:txBody>
      <dsp:txXfrm>
        <a:off x="8531817" y="2094075"/>
        <a:ext cx="2846307" cy="988278"/>
      </dsp:txXfrm>
    </dsp:sp>
    <dsp:sp modelId="{0FBF2BFE-CCDA-4C8D-AB65-6F189DB95B3D}">
      <dsp:nvSpPr>
        <dsp:cNvPr id="0" name=""/>
        <dsp:cNvSpPr/>
      </dsp:nvSpPr>
      <dsp:spPr>
        <a:xfrm>
          <a:off x="8531817" y="3124746"/>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60520"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700995" y="759020"/>
          <a:ext cx="1331737" cy="145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4989"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44989" y="2795240"/>
        <a:ext cx="2643750" cy="720000"/>
      </dsp:txXfrm>
    </dsp:sp>
    <dsp:sp modelId="{BCD8CDD9-0C56-4401-ADB1-8B48DAB2C96F}">
      <dsp:nvSpPr>
        <dsp:cNvPr id="0" name=""/>
        <dsp:cNvSpPr/>
      </dsp:nvSpPr>
      <dsp:spPr>
        <a:xfrm>
          <a:off x="3666926"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796011" y="731672"/>
          <a:ext cx="1354518" cy="150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151395"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151395" y="2795240"/>
        <a:ext cx="2643750" cy="720000"/>
      </dsp:txXfrm>
    </dsp:sp>
    <dsp:sp modelId="{FF93E135-77D6-48A0-8871-9BC93D705D06}">
      <dsp:nvSpPr>
        <dsp:cNvPr id="0" name=""/>
        <dsp:cNvSpPr/>
      </dsp:nvSpPr>
      <dsp:spPr>
        <a:xfrm>
          <a:off x="6773333"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00258" y="690852"/>
          <a:ext cx="1558836" cy="1591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257801"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6257801" y="2795240"/>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1C-5397-4AE3-9C53-D829D0F73975}">
      <dsp:nvSpPr>
        <dsp:cNvPr id="0" name=""/>
        <dsp:cNvSpPr/>
      </dsp:nvSpPr>
      <dsp:spPr>
        <a:xfrm>
          <a:off x="277734" y="34400"/>
          <a:ext cx="1369669" cy="1369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019E9-7230-428A-9B2F-E8BFFCB37945}">
      <dsp:nvSpPr>
        <dsp:cNvPr id="0" name=""/>
        <dsp:cNvSpPr/>
      </dsp:nvSpPr>
      <dsp:spPr>
        <a:xfrm>
          <a:off x="565364" y="322031"/>
          <a:ext cx="794408" cy="794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66DC71-D0CF-4170-860E-0B8C89873992}">
      <dsp:nvSpPr>
        <dsp:cNvPr id="0" name=""/>
        <dsp:cNvSpPr/>
      </dsp:nvSpPr>
      <dsp:spPr>
        <a:xfrm>
          <a:off x="1940903"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initially expected exports to decrease as GDP increased, but the data indicates GDP and trade values move up or down together. </a:t>
          </a:r>
        </a:p>
      </dsp:txBody>
      <dsp:txXfrm>
        <a:off x="1940903" y="34400"/>
        <a:ext cx="3228505" cy="1369669"/>
      </dsp:txXfrm>
    </dsp:sp>
    <dsp:sp modelId="{EFBF261D-6294-4FCF-BA75-98CAB900B9A6}">
      <dsp:nvSpPr>
        <dsp:cNvPr id="0" name=""/>
        <dsp:cNvSpPr/>
      </dsp:nvSpPr>
      <dsp:spPr>
        <a:xfrm>
          <a:off x="5731952" y="34400"/>
          <a:ext cx="1369669" cy="1369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F3855-27E9-432F-912E-DBC7BC735953}">
      <dsp:nvSpPr>
        <dsp:cNvPr id="0" name=""/>
        <dsp:cNvSpPr/>
      </dsp:nvSpPr>
      <dsp:spPr>
        <a:xfrm>
          <a:off x="6019582" y="322031"/>
          <a:ext cx="794408" cy="794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C72B69-69CC-4339-8A74-5EA480CCBCE3}">
      <dsp:nvSpPr>
        <dsp:cNvPr id="0" name=""/>
        <dsp:cNvSpPr/>
      </dsp:nvSpPr>
      <dsp:spPr>
        <a:xfrm>
          <a:off x="7395122"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Based on regression analysis the data comparing GDP and how it is impacted by trade values (import/export), we were able to conclude imports and exports have a direct relationship with GDP. </a:t>
          </a:r>
        </a:p>
      </dsp:txBody>
      <dsp:txXfrm>
        <a:off x="7395122" y="34400"/>
        <a:ext cx="3228505" cy="1369669"/>
      </dsp:txXfrm>
    </dsp:sp>
    <dsp:sp modelId="{420EEF45-0355-467B-B639-C8D732BE20FA}">
      <dsp:nvSpPr>
        <dsp:cNvPr id="0" name=""/>
        <dsp:cNvSpPr/>
      </dsp:nvSpPr>
      <dsp:spPr>
        <a:xfrm>
          <a:off x="277734" y="1979231"/>
          <a:ext cx="1369669" cy="1369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3312F-421F-444E-BDD9-12B1FDDC7A7B}">
      <dsp:nvSpPr>
        <dsp:cNvPr id="0" name=""/>
        <dsp:cNvSpPr/>
      </dsp:nvSpPr>
      <dsp:spPr>
        <a:xfrm>
          <a:off x="565364" y="2266861"/>
          <a:ext cx="794408" cy="794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59F049-674B-4152-9B2C-6FE41DF5CBC9}">
      <dsp:nvSpPr>
        <dsp:cNvPr id="0" name=""/>
        <dsp:cNvSpPr/>
      </dsp:nvSpPr>
      <dsp:spPr>
        <a:xfrm>
          <a:off x="1940903"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were correct in our in our initial hypothesis in saying, if GDP increases, then we can project life expectancy to increase and infant mortality rates to decrease based on analysis of regression . </a:t>
          </a:r>
        </a:p>
      </dsp:txBody>
      <dsp:txXfrm>
        <a:off x="1940903" y="1979231"/>
        <a:ext cx="3228505" cy="1369669"/>
      </dsp:txXfrm>
    </dsp:sp>
    <dsp:sp modelId="{C6F53BA4-0FF2-468D-B045-6B39FF7FFF30}">
      <dsp:nvSpPr>
        <dsp:cNvPr id="0" name=""/>
        <dsp:cNvSpPr/>
      </dsp:nvSpPr>
      <dsp:spPr>
        <a:xfrm>
          <a:off x="5731952" y="1979231"/>
          <a:ext cx="1369669" cy="136966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B151D-BCB8-43A2-B964-84AA2C72596B}">
      <dsp:nvSpPr>
        <dsp:cNvPr id="0" name=""/>
        <dsp:cNvSpPr/>
      </dsp:nvSpPr>
      <dsp:spPr>
        <a:xfrm>
          <a:off x="6019582" y="2266861"/>
          <a:ext cx="794408" cy="794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43BD5-3B4B-4263-9490-3A6B1C620AAD}">
      <dsp:nvSpPr>
        <dsp:cNvPr id="0" name=""/>
        <dsp:cNvSpPr/>
      </dsp:nvSpPr>
      <dsp:spPr>
        <a:xfrm>
          <a:off x="7395122"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Keeping in mind that at a certain point GDP increase does not have the same effect on well being, we conclude, if a nation increases trade values then GDP will increase and subsequently wellbeing will likewise increase.</a:t>
          </a:r>
        </a:p>
      </dsp:txBody>
      <dsp:txXfrm>
        <a:off x="7395122" y="1979231"/>
        <a:ext cx="3228505" cy="13696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01.074"/>
    </inkml:context>
    <inkml:brush xml:id="br0">
      <inkml:brushProperty name="width" value="0.05" units="cm"/>
      <inkml:brushProperty name="height" value="0.05" units="cm"/>
      <inkml:brushProperty name="ignorePressure" value="1"/>
    </inkml:brush>
  </inkml:definitions>
  <inkml:trace contextRef="#ctx0" brushRef="#br0">0 0,'2355'1305,"-2338"-1296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152"/>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89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09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42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76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09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43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8.80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13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451"/>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355"/>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80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0.13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4.113"/>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91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2.540"/>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55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872"/>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414"/>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75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2.592"/>
    </inkml:context>
    <inkml:brush xml:id="br0">
      <inkml:brushProperty name="width" value="0.05" units="cm"/>
      <inkml:brushProperty name="height" value="0.05" units="cm"/>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8199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80398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4731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84826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915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49838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6268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278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23566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966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524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7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633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3/11/2020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4929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3/11/2020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37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3/11/2020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99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984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3/11/2020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58354660"/>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image" Target="../media/image2.png"/><Relationship Id="rId21" Type="http://schemas.openxmlformats.org/officeDocument/2006/relationships/customXml" Target="../ink/ink12.xml"/><Relationship Id="rId7" Type="http://schemas.openxmlformats.org/officeDocument/2006/relationships/image" Target="../media/image39.png"/><Relationship Id="rId12" Type="http://schemas.openxmlformats.org/officeDocument/2006/relationships/customXml" Target="../ink/ink3.xml"/><Relationship Id="rId17" Type="http://schemas.openxmlformats.org/officeDocument/2006/relationships/customXml" Target="../ink/ink8.xml"/><Relationship Id="rId25" Type="http://schemas.openxmlformats.org/officeDocument/2006/relationships/customXml" Target="../ink/ink16.xml"/><Relationship Id="rId2" Type="http://schemas.openxmlformats.org/officeDocument/2006/relationships/image" Target="../media/image1.jpeg"/><Relationship Id="rId16" Type="http://schemas.openxmlformats.org/officeDocument/2006/relationships/customXml" Target="../ink/ink7.xml"/><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40.png"/><Relationship Id="rId24" Type="http://schemas.openxmlformats.org/officeDocument/2006/relationships/customXml" Target="../ink/ink15.xml"/><Relationship Id="rId5" Type="http://schemas.openxmlformats.org/officeDocument/2006/relationships/image" Target="../media/image4.png"/><Relationship Id="rId15" Type="http://schemas.openxmlformats.org/officeDocument/2006/relationships/customXml" Target="../ink/ink6.xml"/><Relationship Id="rId23" Type="http://schemas.openxmlformats.org/officeDocument/2006/relationships/customXml" Target="../ink/ink14.xml"/><Relationship Id="rId28" Type="http://schemas.openxmlformats.org/officeDocument/2006/relationships/customXml" Target="../ink/ink19.xml"/><Relationship Id="rId10" Type="http://schemas.openxmlformats.org/officeDocument/2006/relationships/customXml" Target="../ink/ink2.xml"/><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3.png"/><Relationship Id="rId9" Type="http://schemas.openxmlformats.org/officeDocument/2006/relationships/image" Target="../media/image390.png"/><Relationship Id="rId14" Type="http://schemas.openxmlformats.org/officeDocument/2006/relationships/customXml" Target="../ink/ink5.xm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pixabay.com/illustrations/abstract-background-wallpaper-1779559/"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154955" y="1447800"/>
            <a:ext cx="8825658" cy="3329581"/>
          </a:xfrm>
        </p:spPr>
        <p:txBody>
          <a:bodyPr>
            <a:normAutofit/>
          </a:bodyPr>
          <a:lstStyle/>
          <a:p>
            <a:r>
              <a:rPr lang="en-US" sz="6700" b="1" dirty="0">
                <a:solidFill>
                  <a:schemeClr val="tx1"/>
                </a:solidFill>
              </a:rPr>
              <a:t>Impacts of Trade on National Productivity and Well-Being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54955" y="4777380"/>
            <a:ext cx="8825658" cy="861420"/>
          </a:xfrm>
        </p:spPr>
        <p:txBody>
          <a:bodyPr>
            <a:normAutofit/>
          </a:bodyPr>
          <a:lstStyle/>
          <a:p>
            <a:pPr>
              <a:spcAft>
                <a:spcPts val="600"/>
              </a:spcAft>
            </a:pPr>
            <a:r>
              <a:rPr lang="en-US" dirty="0">
                <a:solidFill>
                  <a:schemeClr val="tx1"/>
                </a:solidFill>
              </a:rPr>
              <a:t>Team einherjar </a:t>
            </a:r>
          </a:p>
        </p:txBody>
      </p:sp>
      <p:sp>
        <p:nvSpPr>
          <p:cNvPr id="40" name="Rectangle 3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Graphic 4" descr="Lightning bolt">
            <a:extLst>
              <a:ext uri="{FF2B5EF4-FFF2-40B4-BE49-F238E27FC236}">
                <a16:creationId xmlns:a16="http://schemas.microsoft.com/office/drawing/2014/main" id="{E34BA770-037D-4666-9CA3-95BF2CA87E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555" y="4724400"/>
            <a:ext cx="914400" cy="914400"/>
          </a:xfrm>
          <a:prstGeom prst="rect">
            <a:avLst/>
          </a:prstGeom>
        </p:spPr>
      </p:pic>
    </p:spTree>
    <p:extLst>
      <p:ext uri="{BB962C8B-B14F-4D97-AF65-F5344CB8AC3E}">
        <p14:creationId xmlns:p14="http://schemas.microsoft.com/office/powerpoint/2010/main" val="25842807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29DAE801-7F30-4041-9EAF-5CFA95BF58F2}"/>
              </a:ext>
            </a:extLst>
          </p:cNvPr>
          <p:cNvSpPr>
            <a:spLocks noGrp="1"/>
          </p:cNvSpPr>
          <p:nvPr>
            <p:ph type="title"/>
          </p:nvPr>
        </p:nvSpPr>
        <p:spPr>
          <a:xfrm>
            <a:off x="611730" y="269385"/>
            <a:ext cx="4165146" cy="1600200"/>
          </a:xfrm>
        </p:spPr>
        <p:txBody>
          <a:bodyPr vert="horz" lIns="91440" tIns="45720" rIns="91440" bIns="45720" rtlCol="0" anchor="t">
            <a:normAutofit fontScale="90000"/>
          </a:bodyPr>
          <a:lstStyle/>
          <a:p>
            <a:r>
              <a:rPr lang="en-US" sz="3900" dirty="0"/>
              <a:t>Life Expectancy VS GDP (1990 vs 2017</a:t>
            </a:r>
          </a:p>
        </p:txBody>
      </p:sp>
      <p:sp>
        <p:nvSpPr>
          <p:cNvPr id="87" name="Freeform: Shape 86">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89"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Picture 10" descr="A close up of a map&#10;&#10;Description automatically generated">
            <a:extLst>
              <a:ext uri="{FF2B5EF4-FFF2-40B4-BE49-F238E27FC236}">
                <a16:creationId xmlns:a16="http://schemas.microsoft.com/office/drawing/2014/main" id="{40597A29-063E-4634-AA44-E7583885B3E2}"/>
              </a:ext>
            </a:extLst>
          </p:cNvPr>
          <p:cNvPicPr>
            <a:picLocks noChangeAspect="1"/>
          </p:cNvPicPr>
          <p:nvPr/>
        </p:nvPicPr>
        <p:blipFill rotWithShape="1">
          <a:blip r:embed="rId7"/>
          <a:srcRect t="3491" r="-4" b="9574"/>
          <a:stretch/>
        </p:blipFill>
        <p:spPr>
          <a:xfrm>
            <a:off x="5981466" y="3289545"/>
            <a:ext cx="4066761" cy="2819400"/>
          </a:xfrm>
          <a:prstGeom prst="rect">
            <a:avLst/>
          </a:prstGeom>
          <a:effectLst/>
        </p:spPr>
      </p:pic>
      <p:sp>
        <p:nvSpPr>
          <p:cNvPr id="91" name="Rectangle 90">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9E28D9EB-B4E2-42B4-835C-453888E9B6F9}"/>
              </a:ext>
            </a:extLst>
          </p:cNvPr>
          <p:cNvSpPr>
            <a:spLocks noGrp="1"/>
          </p:cNvSpPr>
          <p:nvPr>
            <p:ph type="body" sz="half" idx="2"/>
          </p:nvPr>
        </p:nvSpPr>
        <p:spPr>
          <a:xfrm>
            <a:off x="646113" y="2052918"/>
            <a:ext cx="4165146" cy="4195481"/>
          </a:xfrm>
        </p:spPr>
        <p:txBody>
          <a:bodyPr vert="horz" lIns="91440" tIns="45720" rIns="91440" bIns="45720" rtlCol="0">
            <a:normAutofit/>
          </a:bodyPr>
          <a:lstStyle/>
          <a:p>
            <a:pPr marL="285750" indent="-285750">
              <a:buFont typeface="Wingdings 3" charset="2"/>
              <a:buChar char=""/>
            </a:pPr>
            <a:r>
              <a:rPr lang="en-US" dirty="0"/>
              <a:t>We started by looking at scatter plots showing the relationship between the life expectancy and GDP per Capita for years 1990 &amp; 2017.</a:t>
            </a:r>
          </a:p>
          <a:p>
            <a:pPr marL="285750" lvl="0" indent="-285750">
              <a:buFont typeface="Wingdings 3" charset="2"/>
              <a:buChar char=""/>
            </a:pPr>
            <a:r>
              <a:rPr lang="en-US" dirty="0"/>
              <a:t>The data showed that there wasn’t a linear relationship between Life Expectancy and GDP per Capita.</a:t>
            </a:r>
          </a:p>
          <a:p>
            <a:pPr marL="285750" lvl="0" indent="-285750">
              <a:buFont typeface="Wingdings 3" charset="2"/>
              <a:buChar char=""/>
            </a:pPr>
            <a:r>
              <a:rPr lang="en-US" dirty="0"/>
              <a:t>It has been shown that there is a strong logarithmic relationship between Life Expectancy and GDP per Capita.</a:t>
            </a:r>
          </a:p>
          <a:p>
            <a:pPr marL="285750" lvl="0" indent="-285750">
              <a:buFont typeface="Wingdings 3" charset="2"/>
              <a:buChar char=""/>
            </a:pPr>
            <a:r>
              <a:rPr lang="en-US" dirty="0"/>
              <a:t>This means that Life Expectancy grows with GDP, but the rate of improvement slows as an economy advances.</a:t>
            </a:r>
          </a:p>
          <a:p>
            <a:pPr>
              <a:buFont typeface="Wingdings 3" charset="2"/>
              <a:buChar char=""/>
            </a:pPr>
            <a:endParaRPr lang="en-US" dirty="0"/>
          </a:p>
        </p:txBody>
      </p:sp>
      <p:pic>
        <p:nvPicPr>
          <p:cNvPr id="10" name="Content Placeholder 9" descr="A close up of a map&#10;&#10;Description automatically generated">
            <a:extLst>
              <a:ext uri="{FF2B5EF4-FFF2-40B4-BE49-F238E27FC236}">
                <a16:creationId xmlns:a16="http://schemas.microsoft.com/office/drawing/2014/main" id="{0D22615D-7553-4983-8803-AE780FC17799}"/>
              </a:ext>
            </a:extLst>
          </p:cNvPr>
          <p:cNvPicPr>
            <a:picLocks noGrp="1" noChangeAspect="1"/>
          </p:cNvPicPr>
          <p:nvPr>
            <p:ph idx="1"/>
          </p:nvPr>
        </p:nvPicPr>
        <p:blipFill rotWithShape="1">
          <a:blip r:embed="rId8"/>
          <a:srcRect t="9839" r="-4" b="4832"/>
          <a:stretch/>
        </p:blipFill>
        <p:spPr>
          <a:xfrm>
            <a:off x="5825088" y="377618"/>
            <a:ext cx="3925492" cy="2721427"/>
          </a:xfrm>
          <a:prstGeom prst="rect">
            <a:avLst/>
          </a:prstGeom>
          <a:effectLst/>
        </p:spPr>
      </p:pic>
    </p:spTree>
    <p:extLst>
      <p:ext uri="{BB962C8B-B14F-4D97-AF65-F5344CB8AC3E}">
        <p14:creationId xmlns:p14="http://schemas.microsoft.com/office/powerpoint/2010/main" val="183554955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E43AEE-2A60-45A3-8F28-1654B5C7C326}"/>
              </a:ext>
            </a:extLst>
          </p:cNvPr>
          <p:cNvSpPr>
            <a:spLocks noGrp="1"/>
          </p:cNvSpPr>
          <p:nvPr>
            <p:ph type="title"/>
          </p:nvPr>
        </p:nvSpPr>
        <p:spPr>
          <a:xfrm>
            <a:off x="648930" y="629266"/>
            <a:ext cx="9252154" cy="1223983"/>
          </a:xfrm>
        </p:spPr>
        <p:txBody>
          <a:bodyPr vert="horz" lIns="91440" tIns="45720" rIns="91440" bIns="45720" rtlCol="0" anchor="t">
            <a:normAutofit/>
          </a:bodyPr>
          <a:lstStyle/>
          <a:p>
            <a:pPr>
              <a:lnSpc>
                <a:spcPct val="90000"/>
              </a:lnSpc>
            </a:pPr>
            <a:r>
              <a:rPr lang="en-US" sz="3900" b="0" i="0" kern="1200" dirty="0">
                <a:solidFill>
                  <a:schemeClr val="tx2"/>
                </a:solidFill>
                <a:latin typeface="+mj-lt"/>
                <a:ea typeface="+mj-ea"/>
                <a:cs typeface="+mj-cs"/>
              </a:rPr>
              <a:t>Data analysis process – life expectancy (continued)</a:t>
            </a:r>
          </a:p>
        </p:txBody>
      </p:sp>
      <p:pic>
        <p:nvPicPr>
          <p:cNvPr id="5" name="Content Placeholder 4" descr="A close up of a map&#10;&#10;Description automatically generated">
            <a:extLst>
              <a:ext uri="{FF2B5EF4-FFF2-40B4-BE49-F238E27FC236}">
                <a16:creationId xmlns:a16="http://schemas.microsoft.com/office/drawing/2014/main" id="{50CFA072-F194-4B47-A4A0-251489EC7932}"/>
              </a:ext>
            </a:extLst>
          </p:cNvPr>
          <p:cNvPicPr>
            <a:picLocks noGrp="1" noChangeAspect="1"/>
          </p:cNvPicPr>
          <p:nvPr>
            <p:ph idx="1"/>
          </p:nvPr>
        </p:nvPicPr>
        <p:blipFill>
          <a:blip r:embed="rId7"/>
          <a:stretch>
            <a:fillRect/>
          </a:stretch>
        </p:blipFill>
        <p:spPr>
          <a:xfrm>
            <a:off x="428869" y="1918608"/>
            <a:ext cx="5451627" cy="4020574"/>
          </a:xfrm>
          <a:prstGeom prst="rect">
            <a:avLst/>
          </a:prstGeom>
          <a:effectLst>
            <a:outerShdw blurRad="50800" dist="38100" dir="5400000" algn="t" rotWithShape="0">
              <a:prstClr val="black">
                <a:alpha val="43000"/>
              </a:prstClr>
            </a:outerShdw>
          </a:effectLst>
        </p:spPr>
      </p:pic>
      <p:sp>
        <p:nvSpPr>
          <p:cNvPr id="4" name="Text Placeholder 3">
            <a:extLst>
              <a:ext uri="{FF2B5EF4-FFF2-40B4-BE49-F238E27FC236}">
                <a16:creationId xmlns:a16="http://schemas.microsoft.com/office/drawing/2014/main" id="{9D5F298B-EECC-4CE3-BFE6-56145BC53B5D}"/>
              </a:ext>
            </a:extLst>
          </p:cNvPr>
          <p:cNvSpPr>
            <a:spLocks noGrp="1"/>
          </p:cNvSpPr>
          <p:nvPr>
            <p:ph type="body" sz="half" idx="2"/>
          </p:nvPr>
        </p:nvSpPr>
        <p:spPr>
          <a:xfrm>
            <a:off x="6895098" y="1456221"/>
            <a:ext cx="4415293" cy="4196185"/>
          </a:xfrm>
        </p:spPr>
        <p:txBody>
          <a:bodyPr vert="horz" lIns="91440" tIns="45720" rIns="91440" bIns="45720" rtlCol="0">
            <a:normAutofit/>
          </a:bodyPr>
          <a:lstStyle/>
          <a:p>
            <a:pPr marL="228600" lvl="0" indent="-228600">
              <a:buFont typeface="Wingdings 3" charset="2"/>
              <a:buChar char=""/>
            </a:pPr>
            <a:r>
              <a:rPr lang="en-US" dirty="0"/>
              <a:t>To filter out the effects of the variation among countries, the plot of average Life Expectancy vs average GDP per Capita was made.</a:t>
            </a:r>
          </a:p>
          <a:p>
            <a:pPr marL="228600" lvl="0" indent="-228600">
              <a:buFont typeface="Wingdings 3" charset="2"/>
              <a:buChar char=""/>
            </a:pPr>
            <a:r>
              <a:rPr lang="en-US" dirty="0"/>
              <a:t>The mean values of individual year columns were calculated and put in lists.</a:t>
            </a:r>
          </a:p>
          <a:p>
            <a:pPr marL="228600" lvl="0" indent="-228600">
              <a:buFont typeface="Wingdings 3" charset="2"/>
              <a:buChar char=""/>
            </a:pPr>
            <a:r>
              <a:rPr lang="en-US" dirty="0"/>
              <a:t>The results show that there is an extremely strong positive relationship between trade parameters and GDP per Capita.</a:t>
            </a:r>
          </a:p>
          <a:p>
            <a:pPr marL="228600" lvl="0" indent="-228600">
              <a:buFont typeface="Wingdings 3" charset="2"/>
              <a:buChar char=""/>
            </a:pPr>
            <a:endParaRPr lang="en-US" dirty="0"/>
          </a:p>
          <a:p>
            <a:pPr>
              <a:buFont typeface="Wingdings 3" charset="2"/>
              <a:buChar char=""/>
            </a:pPr>
            <a:endParaRPr lang="en-US" dirty="0"/>
          </a:p>
        </p:txBody>
      </p:sp>
      <p:sp>
        <p:nvSpPr>
          <p:cNvPr id="6" name="TextBox 5">
            <a:extLst>
              <a:ext uri="{FF2B5EF4-FFF2-40B4-BE49-F238E27FC236}">
                <a16:creationId xmlns:a16="http://schemas.microsoft.com/office/drawing/2014/main" id="{D673C212-F4A2-4B50-82B7-414609327483}"/>
              </a:ext>
            </a:extLst>
          </p:cNvPr>
          <p:cNvSpPr txBox="1"/>
          <p:nvPr/>
        </p:nvSpPr>
        <p:spPr>
          <a:xfrm>
            <a:off x="2781212" y="4429464"/>
            <a:ext cx="1763101" cy="1231106"/>
          </a:xfrm>
          <a:prstGeom prst="rect">
            <a:avLst/>
          </a:prstGeom>
          <a:noFill/>
        </p:spPr>
        <p:txBody>
          <a:bodyPr wrap="square" rtlCol="0">
            <a:spAutoFit/>
          </a:bodyPr>
          <a:lstStyle/>
          <a:p>
            <a:r>
              <a:rPr lang="en-US" sz="1400" dirty="0">
                <a:solidFill>
                  <a:srgbClr val="C00000"/>
                </a:solidFill>
              </a:rPr>
              <a:t>It is unclear what is responsible for the dip in the data here.</a:t>
            </a:r>
          </a:p>
          <a:p>
            <a:endParaRPr lang="en-US" dirty="0"/>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54DCC3-5D1A-42E0-B662-BF8A68F6F186}"/>
                  </a:ext>
                </a:extLst>
              </p14:cNvPr>
              <p14:cNvContentPartPr/>
              <p14:nvPr/>
            </p14:nvContentPartPr>
            <p14:xfrm>
              <a:off x="2038809" y="4133469"/>
              <a:ext cx="853920" cy="473400"/>
            </p14:xfrm>
          </p:contentPart>
        </mc:Choice>
        <mc:Fallback xmlns="">
          <p:pic>
            <p:nvPicPr>
              <p:cNvPr id="7" name="Ink 6">
                <a:extLst>
                  <a:ext uri="{FF2B5EF4-FFF2-40B4-BE49-F238E27FC236}">
                    <a16:creationId xmlns:a16="http://schemas.microsoft.com/office/drawing/2014/main" id="{FB54DCC3-5D1A-42E0-B662-BF8A68F6F186}"/>
                  </a:ext>
                </a:extLst>
              </p:cNvPr>
              <p:cNvPicPr/>
              <p:nvPr/>
            </p:nvPicPr>
            <p:blipFill>
              <a:blip r:embed="rId9"/>
              <a:stretch>
                <a:fillRect/>
              </a:stretch>
            </p:blipFill>
            <p:spPr>
              <a:xfrm>
                <a:off x="2029809" y="4124469"/>
                <a:ext cx="871560" cy="491040"/>
              </a:xfrm>
              <a:prstGeom prst="rect">
                <a:avLst/>
              </a:prstGeom>
            </p:spPr>
          </p:pic>
        </mc:Fallback>
      </mc:AlternateContent>
      <p:grpSp>
        <p:nvGrpSpPr>
          <p:cNvPr id="15" name="Group 14">
            <a:extLst>
              <a:ext uri="{FF2B5EF4-FFF2-40B4-BE49-F238E27FC236}">
                <a16:creationId xmlns:a16="http://schemas.microsoft.com/office/drawing/2014/main" id="{A43CB655-6442-4651-84E3-26A7CEEA6F8D}"/>
              </a:ext>
            </a:extLst>
          </p:cNvPr>
          <p:cNvGrpSpPr/>
          <p:nvPr/>
        </p:nvGrpSpPr>
        <p:grpSpPr>
          <a:xfrm>
            <a:off x="3583929" y="4865349"/>
            <a:ext cx="360" cy="360"/>
            <a:chOff x="3583929" y="4865349"/>
            <a:chExt cx="360" cy="3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C44E0A-47BA-4AC5-B980-CE2C3D918A57}"/>
                    </a:ext>
                  </a:extLst>
                </p14:cNvPr>
                <p14:cNvContentPartPr/>
                <p14:nvPr/>
              </p14:nvContentPartPr>
              <p14:xfrm>
                <a:off x="3583929" y="4865349"/>
                <a:ext cx="360" cy="360"/>
              </p14:xfrm>
            </p:contentPart>
          </mc:Choice>
          <mc:Fallback xmlns="">
            <p:pic>
              <p:nvPicPr>
                <p:cNvPr id="8" name="Ink 7">
                  <a:extLst>
                    <a:ext uri="{FF2B5EF4-FFF2-40B4-BE49-F238E27FC236}">
                      <a16:creationId xmlns:a16="http://schemas.microsoft.com/office/drawing/2014/main" id="{B9C44E0A-47BA-4AC5-B980-CE2C3D918A57}"/>
                    </a:ext>
                  </a:extLst>
                </p:cNvPr>
                <p:cNvPicPr/>
                <p:nvPr/>
              </p:nvPicPr>
              <p:blipFill>
                <a:blip r:embed="rId11"/>
                <a:stretch>
                  <a:fillRect/>
                </a:stretch>
              </p:blipFill>
              <p:spPr>
                <a:xfrm>
                  <a:off x="3575289" y="48567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9CA3EE3-1230-4B85-BBF0-B2439FA033F9}"/>
                    </a:ext>
                  </a:extLst>
                </p14:cNvPr>
                <p14:cNvContentPartPr/>
                <p14:nvPr/>
              </p14:nvContentPartPr>
              <p14:xfrm>
                <a:off x="3583929" y="4865349"/>
                <a:ext cx="360" cy="360"/>
              </p14:xfrm>
            </p:contentPart>
          </mc:Choice>
          <mc:Fallback xmlns="">
            <p:pic>
              <p:nvPicPr>
                <p:cNvPr id="9" name="Ink 8">
                  <a:extLst>
                    <a:ext uri="{FF2B5EF4-FFF2-40B4-BE49-F238E27FC236}">
                      <a16:creationId xmlns:a16="http://schemas.microsoft.com/office/drawing/2014/main" id="{A9CA3EE3-1230-4B85-BBF0-B2439FA033F9}"/>
                    </a:ext>
                  </a:extLst>
                </p:cNvPr>
                <p:cNvPicPr/>
                <p:nvPr/>
              </p:nvPicPr>
              <p:blipFill>
                <a:blip r:embed="rId11"/>
                <a:stretch>
                  <a:fillRect/>
                </a:stretch>
              </p:blipFill>
              <p:spPr>
                <a:xfrm>
                  <a:off x="3575289" y="4856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3F5E2F9-B36D-488E-8059-B4AA288C36C5}"/>
                  </a:ext>
                </a:extLst>
              </p14:cNvPr>
              <p14:cNvContentPartPr/>
              <p14:nvPr/>
            </p14:nvContentPartPr>
            <p14:xfrm>
              <a:off x="6596409" y="5126709"/>
              <a:ext cx="360" cy="360"/>
            </p14:xfrm>
          </p:contentPart>
        </mc:Choice>
        <mc:Fallback xmlns="">
          <p:pic>
            <p:nvPicPr>
              <p:cNvPr id="11" name="Ink 10">
                <a:extLst>
                  <a:ext uri="{FF2B5EF4-FFF2-40B4-BE49-F238E27FC236}">
                    <a16:creationId xmlns:a16="http://schemas.microsoft.com/office/drawing/2014/main" id="{53F5E2F9-B36D-488E-8059-B4AA288C36C5}"/>
                  </a:ext>
                </a:extLst>
              </p:cNvPr>
              <p:cNvPicPr/>
              <p:nvPr/>
            </p:nvPicPr>
            <p:blipFill>
              <a:blip r:embed="rId11"/>
              <a:stretch>
                <a:fillRect/>
              </a:stretch>
            </p:blipFill>
            <p:spPr>
              <a:xfrm>
                <a:off x="6587409" y="5118069"/>
                <a:ext cx="18000" cy="18000"/>
              </a:xfrm>
              <a:prstGeom prst="rect">
                <a:avLst/>
              </a:prstGeom>
            </p:spPr>
          </p:pic>
        </mc:Fallback>
      </mc:AlternateContent>
      <p:grpSp>
        <p:nvGrpSpPr>
          <p:cNvPr id="21" name="Group 20">
            <a:extLst>
              <a:ext uri="{FF2B5EF4-FFF2-40B4-BE49-F238E27FC236}">
                <a16:creationId xmlns:a16="http://schemas.microsoft.com/office/drawing/2014/main" id="{B14FAB07-EF7D-4346-9E3E-BE02B964E954}"/>
              </a:ext>
            </a:extLst>
          </p:cNvPr>
          <p:cNvGrpSpPr/>
          <p:nvPr/>
        </p:nvGrpSpPr>
        <p:grpSpPr>
          <a:xfrm>
            <a:off x="3322569" y="4685709"/>
            <a:ext cx="360" cy="360"/>
            <a:chOff x="3322569" y="4685709"/>
            <a:chExt cx="360" cy="36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2642210-F77E-4848-9281-DECC112857F9}"/>
                    </a:ext>
                  </a:extLst>
                </p14:cNvPr>
                <p14:cNvContentPartPr/>
                <p14:nvPr/>
              </p14:nvContentPartPr>
              <p14:xfrm>
                <a:off x="3322569" y="4685709"/>
                <a:ext cx="360" cy="360"/>
              </p14:xfrm>
            </p:contentPart>
          </mc:Choice>
          <mc:Fallback xmlns="">
            <p:pic>
              <p:nvPicPr>
                <p:cNvPr id="17" name="Ink 16">
                  <a:extLst>
                    <a:ext uri="{FF2B5EF4-FFF2-40B4-BE49-F238E27FC236}">
                      <a16:creationId xmlns:a16="http://schemas.microsoft.com/office/drawing/2014/main" id="{82642210-F77E-4848-9281-DECC112857F9}"/>
                    </a:ext>
                  </a:extLst>
                </p:cNvPr>
                <p:cNvPicPr/>
                <p:nvPr/>
              </p:nvPicPr>
              <p:blipFill>
                <a:blip r:embed="rId11"/>
                <a:stretch>
                  <a:fillRect/>
                </a:stretch>
              </p:blipFill>
              <p:spPr>
                <a:xfrm>
                  <a:off x="3313569" y="46770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F76DC908-024C-4E6F-A618-8C48792FD49A}"/>
                    </a:ext>
                  </a:extLst>
                </p14:cNvPr>
                <p14:cNvContentPartPr/>
                <p14:nvPr/>
              </p14:nvContentPartPr>
              <p14:xfrm>
                <a:off x="3322569" y="4685709"/>
                <a:ext cx="360" cy="360"/>
              </p14:xfrm>
            </p:contentPart>
          </mc:Choice>
          <mc:Fallback xmlns="">
            <p:pic>
              <p:nvPicPr>
                <p:cNvPr id="19" name="Ink 18">
                  <a:extLst>
                    <a:ext uri="{FF2B5EF4-FFF2-40B4-BE49-F238E27FC236}">
                      <a16:creationId xmlns:a16="http://schemas.microsoft.com/office/drawing/2014/main" id="{F76DC908-024C-4E6F-A618-8C48792FD49A}"/>
                    </a:ext>
                  </a:extLst>
                </p:cNvPr>
                <p:cNvPicPr/>
                <p:nvPr/>
              </p:nvPicPr>
              <p:blipFill>
                <a:blip r:embed="rId11"/>
                <a:stretch>
                  <a:fillRect/>
                </a:stretch>
              </p:blipFill>
              <p:spPr>
                <a:xfrm>
                  <a:off x="3313569" y="4677069"/>
                  <a:ext cx="18000" cy="18000"/>
                </a:xfrm>
                <a:prstGeom prst="rect">
                  <a:avLst/>
                </a:prstGeom>
              </p:spPr>
            </p:pic>
          </mc:Fallback>
        </mc:AlternateContent>
      </p:grpSp>
      <p:grpSp>
        <p:nvGrpSpPr>
          <p:cNvPr id="24" name="Group 23">
            <a:extLst>
              <a:ext uri="{FF2B5EF4-FFF2-40B4-BE49-F238E27FC236}">
                <a16:creationId xmlns:a16="http://schemas.microsoft.com/office/drawing/2014/main" id="{BBF20C22-897B-4388-B240-466318C97737}"/>
              </a:ext>
            </a:extLst>
          </p:cNvPr>
          <p:cNvGrpSpPr/>
          <p:nvPr/>
        </p:nvGrpSpPr>
        <p:grpSpPr>
          <a:xfrm>
            <a:off x="3371529" y="4898109"/>
            <a:ext cx="360" cy="360"/>
            <a:chOff x="3371529" y="4898109"/>
            <a:chExt cx="360" cy="36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DBC9D6D2-956D-4312-A679-8905CDC255F8}"/>
                    </a:ext>
                  </a:extLst>
                </p14:cNvPr>
                <p14:cNvContentPartPr/>
                <p14:nvPr/>
              </p14:nvContentPartPr>
              <p14:xfrm>
                <a:off x="3371529" y="4898109"/>
                <a:ext cx="360" cy="360"/>
              </p14:xfrm>
            </p:contentPart>
          </mc:Choice>
          <mc:Fallback xmlns="">
            <p:pic>
              <p:nvPicPr>
                <p:cNvPr id="22" name="Ink 21">
                  <a:extLst>
                    <a:ext uri="{FF2B5EF4-FFF2-40B4-BE49-F238E27FC236}">
                      <a16:creationId xmlns:a16="http://schemas.microsoft.com/office/drawing/2014/main" id="{DBC9D6D2-956D-4312-A679-8905CDC255F8}"/>
                    </a:ext>
                  </a:extLst>
                </p:cNvPr>
                <p:cNvPicPr/>
                <p:nvPr/>
              </p:nvPicPr>
              <p:blipFill>
                <a:blip r:embed="rId11"/>
                <a:stretch>
                  <a:fillRect/>
                </a:stretch>
              </p:blipFill>
              <p:spPr>
                <a:xfrm>
                  <a:off x="3362889" y="48894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AFEC696-F6DD-4908-94BB-FCAC6237DDDC}"/>
                    </a:ext>
                  </a:extLst>
                </p14:cNvPr>
                <p14:cNvContentPartPr/>
                <p14:nvPr/>
              </p14:nvContentPartPr>
              <p14:xfrm>
                <a:off x="3371529" y="4898109"/>
                <a:ext cx="360" cy="360"/>
              </p14:xfrm>
            </p:contentPart>
          </mc:Choice>
          <mc:Fallback xmlns="">
            <p:pic>
              <p:nvPicPr>
                <p:cNvPr id="23" name="Ink 22">
                  <a:extLst>
                    <a:ext uri="{FF2B5EF4-FFF2-40B4-BE49-F238E27FC236}">
                      <a16:creationId xmlns:a16="http://schemas.microsoft.com/office/drawing/2014/main" id="{AAFEC696-F6DD-4908-94BB-FCAC6237DDDC}"/>
                    </a:ext>
                  </a:extLst>
                </p:cNvPr>
                <p:cNvPicPr/>
                <p:nvPr/>
              </p:nvPicPr>
              <p:blipFill>
                <a:blip r:embed="rId11"/>
                <a:stretch>
                  <a:fillRect/>
                </a:stretch>
              </p:blipFill>
              <p:spPr>
                <a:xfrm>
                  <a:off x="3362889" y="488946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4654C9BD-5C2F-42E2-BA70-5BF5D35D47AF}"/>
                  </a:ext>
                </a:extLst>
              </p14:cNvPr>
              <p14:cNvContentPartPr/>
              <p14:nvPr/>
            </p14:nvContentPartPr>
            <p14:xfrm>
              <a:off x="7151889" y="3044829"/>
              <a:ext cx="360" cy="360"/>
            </p14:xfrm>
          </p:contentPart>
        </mc:Choice>
        <mc:Fallback xmlns="">
          <p:pic>
            <p:nvPicPr>
              <p:cNvPr id="25" name="Ink 24">
                <a:extLst>
                  <a:ext uri="{FF2B5EF4-FFF2-40B4-BE49-F238E27FC236}">
                    <a16:creationId xmlns:a16="http://schemas.microsoft.com/office/drawing/2014/main" id="{4654C9BD-5C2F-42E2-BA70-5BF5D35D47AF}"/>
                  </a:ext>
                </a:extLst>
              </p:cNvPr>
              <p:cNvPicPr/>
              <p:nvPr/>
            </p:nvPicPr>
            <p:blipFill>
              <a:blip r:embed="rId11"/>
              <a:stretch>
                <a:fillRect/>
              </a:stretch>
            </p:blipFill>
            <p:spPr>
              <a:xfrm>
                <a:off x="7142889" y="30361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0338F84B-0125-4196-ABA4-790D33B786DE}"/>
                  </a:ext>
                </a:extLst>
              </p14:cNvPr>
              <p14:cNvContentPartPr/>
              <p14:nvPr/>
            </p14:nvContentPartPr>
            <p14:xfrm>
              <a:off x="7935249" y="2587629"/>
              <a:ext cx="360" cy="360"/>
            </p14:xfrm>
          </p:contentPart>
        </mc:Choice>
        <mc:Fallback xmlns="">
          <p:pic>
            <p:nvPicPr>
              <p:cNvPr id="26" name="Ink 25">
                <a:extLst>
                  <a:ext uri="{FF2B5EF4-FFF2-40B4-BE49-F238E27FC236}">
                    <a16:creationId xmlns:a16="http://schemas.microsoft.com/office/drawing/2014/main" id="{0338F84B-0125-4196-ABA4-790D33B786DE}"/>
                  </a:ext>
                </a:extLst>
              </p:cNvPr>
              <p:cNvPicPr/>
              <p:nvPr/>
            </p:nvPicPr>
            <p:blipFill>
              <a:blip r:embed="rId11"/>
              <a:stretch>
                <a:fillRect/>
              </a:stretch>
            </p:blipFill>
            <p:spPr>
              <a:xfrm>
                <a:off x="7926609" y="25789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ADE264B-344A-4481-B4B9-E8C663B12F86}"/>
                  </a:ext>
                </a:extLst>
              </p14:cNvPr>
              <p14:cNvContentPartPr/>
              <p14:nvPr/>
            </p14:nvContentPartPr>
            <p14:xfrm>
              <a:off x="3943209" y="979149"/>
              <a:ext cx="360" cy="360"/>
            </p14:xfrm>
          </p:contentPart>
        </mc:Choice>
        <mc:Fallback xmlns="">
          <p:pic>
            <p:nvPicPr>
              <p:cNvPr id="27" name="Ink 26">
                <a:extLst>
                  <a:ext uri="{FF2B5EF4-FFF2-40B4-BE49-F238E27FC236}">
                    <a16:creationId xmlns:a16="http://schemas.microsoft.com/office/drawing/2014/main" id="{4ADE264B-344A-4481-B4B9-E8C663B12F86}"/>
                  </a:ext>
                </a:extLst>
              </p:cNvPr>
              <p:cNvPicPr/>
              <p:nvPr/>
            </p:nvPicPr>
            <p:blipFill>
              <a:blip r:embed="rId11"/>
              <a:stretch>
                <a:fillRect/>
              </a:stretch>
            </p:blipFill>
            <p:spPr>
              <a:xfrm>
                <a:off x="3934209" y="970509"/>
                <a:ext cx="18000" cy="18000"/>
              </a:xfrm>
              <a:prstGeom prst="rect">
                <a:avLst/>
              </a:prstGeom>
            </p:spPr>
          </p:pic>
        </mc:Fallback>
      </mc:AlternateContent>
      <p:grpSp>
        <p:nvGrpSpPr>
          <p:cNvPr id="34" name="Group 33">
            <a:extLst>
              <a:ext uri="{FF2B5EF4-FFF2-40B4-BE49-F238E27FC236}">
                <a16:creationId xmlns:a16="http://schemas.microsoft.com/office/drawing/2014/main" id="{5EC6F4F0-22CB-4C4C-878B-162B66B3E6B9}"/>
              </a:ext>
            </a:extLst>
          </p:cNvPr>
          <p:cNvGrpSpPr/>
          <p:nvPr/>
        </p:nvGrpSpPr>
        <p:grpSpPr>
          <a:xfrm>
            <a:off x="3208089" y="4816389"/>
            <a:ext cx="360" cy="360"/>
            <a:chOff x="3208089" y="4816389"/>
            <a:chExt cx="360" cy="36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49EB4919-9596-492A-ABA4-D0A3D40A996C}"/>
                    </a:ext>
                  </a:extLst>
                </p14:cNvPr>
                <p14:cNvContentPartPr/>
                <p14:nvPr/>
              </p14:nvContentPartPr>
              <p14:xfrm>
                <a:off x="3208089" y="4816389"/>
                <a:ext cx="360" cy="360"/>
              </p14:xfrm>
            </p:contentPart>
          </mc:Choice>
          <mc:Fallback xmlns="">
            <p:pic>
              <p:nvPicPr>
                <p:cNvPr id="28" name="Ink 27">
                  <a:extLst>
                    <a:ext uri="{FF2B5EF4-FFF2-40B4-BE49-F238E27FC236}">
                      <a16:creationId xmlns:a16="http://schemas.microsoft.com/office/drawing/2014/main" id="{49EB4919-9596-492A-ABA4-D0A3D40A996C}"/>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FF7C77A-9041-4D47-A26A-60889DACF379}"/>
                    </a:ext>
                  </a:extLst>
                </p14:cNvPr>
                <p14:cNvContentPartPr/>
                <p14:nvPr/>
              </p14:nvContentPartPr>
              <p14:xfrm>
                <a:off x="3208089" y="4816389"/>
                <a:ext cx="360" cy="360"/>
              </p14:xfrm>
            </p:contentPart>
          </mc:Choice>
          <mc:Fallback xmlns="">
            <p:pic>
              <p:nvPicPr>
                <p:cNvPr id="29" name="Ink 28">
                  <a:extLst>
                    <a:ext uri="{FF2B5EF4-FFF2-40B4-BE49-F238E27FC236}">
                      <a16:creationId xmlns:a16="http://schemas.microsoft.com/office/drawing/2014/main" id="{AFF7C77A-9041-4D47-A26A-60889DACF379}"/>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7EEE5930-861D-4446-A471-DCCF7840BBF6}"/>
                    </a:ext>
                  </a:extLst>
                </p14:cNvPr>
                <p14:cNvContentPartPr/>
                <p14:nvPr/>
              </p14:nvContentPartPr>
              <p14:xfrm>
                <a:off x="3208089" y="4816389"/>
                <a:ext cx="360" cy="360"/>
              </p14:xfrm>
            </p:contentPart>
          </mc:Choice>
          <mc:Fallback xmlns="">
            <p:pic>
              <p:nvPicPr>
                <p:cNvPr id="30" name="Ink 29">
                  <a:extLst>
                    <a:ext uri="{FF2B5EF4-FFF2-40B4-BE49-F238E27FC236}">
                      <a16:creationId xmlns:a16="http://schemas.microsoft.com/office/drawing/2014/main" id="{7EEE5930-861D-4446-A471-DCCF7840BBF6}"/>
                    </a:ext>
                  </a:extLst>
                </p:cNvPr>
                <p:cNvPicPr/>
                <p:nvPr/>
              </p:nvPicPr>
              <p:blipFill>
                <a:blip r:embed="rId11"/>
                <a:stretch>
                  <a:fillRect/>
                </a:stretch>
              </p:blipFill>
              <p:spPr>
                <a:xfrm>
                  <a:off x="3199449" y="4807389"/>
                  <a:ext cx="18000" cy="18000"/>
                </a:xfrm>
                <a:prstGeom prst="rect">
                  <a:avLst/>
                </a:prstGeom>
              </p:spPr>
            </p:pic>
          </mc:Fallback>
        </mc:AlternateContent>
      </p:grpSp>
      <p:grpSp>
        <p:nvGrpSpPr>
          <p:cNvPr id="33" name="Group 32">
            <a:extLst>
              <a:ext uri="{FF2B5EF4-FFF2-40B4-BE49-F238E27FC236}">
                <a16:creationId xmlns:a16="http://schemas.microsoft.com/office/drawing/2014/main" id="{329CCD12-3F04-495A-9300-47B296AA9AD8}"/>
              </a:ext>
            </a:extLst>
          </p:cNvPr>
          <p:cNvGrpSpPr/>
          <p:nvPr/>
        </p:nvGrpSpPr>
        <p:grpSpPr>
          <a:xfrm>
            <a:off x="4106649" y="4816389"/>
            <a:ext cx="360" cy="360"/>
            <a:chOff x="4106649" y="4816389"/>
            <a:chExt cx="360" cy="360"/>
          </a:xfrm>
        </p:grpSpPr>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5492D4CD-54A1-44ED-8156-3FE4B78F7724}"/>
                    </a:ext>
                  </a:extLst>
                </p14:cNvPr>
                <p14:cNvContentPartPr/>
                <p14:nvPr/>
              </p14:nvContentPartPr>
              <p14:xfrm>
                <a:off x="4106649" y="4816389"/>
                <a:ext cx="360" cy="360"/>
              </p14:xfrm>
            </p:contentPart>
          </mc:Choice>
          <mc:Fallback xmlns="">
            <p:pic>
              <p:nvPicPr>
                <p:cNvPr id="31" name="Ink 30">
                  <a:extLst>
                    <a:ext uri="{FF2B5EF4-FFF2-40B4-BE49-F238E27FC236}">
                      <a16:creationId xmlns:a16="http://schemas.microsoft.com/office/drawing/2014/main" id="{5492D4CD-54A1-44ED-8156-3FE4B78F7724}"/>
                    </a:ext>
                  </a:extLst>
                </p:cNvPr>
                <p:cNvPicPr/>
                <p:nvPr/>
              </p:nvPicPr>
              <p:blipFill>
                <a:blip r:embed="rId11"/>
                <a:stretch>
                  <a:fillRect/>
                </a:stretch>
              </p:blipFill>
              <p:spPr>
                <a:xfrm>
                  <a:off x="40976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819ABCBD-66BF-40CE-B570-B7B142471D29}"/>
                    </a:ext>
                  </a:extLst>
                </p14:cNvPr>
                <p14:cNvContentPartPr/>
                <p14:nvPr/>
              </p14:nvContentPartPr>
              <p14:xfrm>
                <a:off x="4106649" y="4816389"/>
                <a:ext cx="360" cy="360"/>
              </p14:xfrm>
            </p:contentPart>
          </mc:Choice>
          <mc:Fallback xmlns="">
            <p:pic>
              <p:nvPicPr>
                <p:cNvPr id="32" name="Ink 31">
                  <a:extLst>
                    <a:ext uri="{FF2B5EF4-FFF2-40B4-BE49-F238E27FC236}">
                      <a16:creationId xmlns:a16="http://schemas.microsoft.com/office/drawing/2014/main" id="{819ABCBD-66BF-40CE-B570-B7B142471D29}"/>
                    </a:ext>
                  </a:extLst>
                </p:cNvPr>
                <p:cNvPicPr/>
                <p:nvPr/>
              </p:nvPicPr>
              <p:blipFill>
                <a:blip r:embed="rId11"/>
                <a:stretch>
                  <a:fillRect/>
                </a:stretch>
              </p:blipFill>
              <p:spPr>
                <a:xfrm>
                  <a:off x="4097649" y="4807389"/>
                  <a:ext cx="18000" cy="18000"/>
                </a:xfrm>
                <a:prstGeom prst="rect">
                  <a:avLst/>
                </a:prstGeom>
              </p:spPr>
            </p:pic>
          </mc:Fallback>
        </mc:AlternateContent>
      </p:grpSp>
      <p:grpSp>
        <p:nvGrpSpPr>
          <p:cNvPr id="41" name="Group 40">
            <a:extLst>
              <a:ext uri="{FF2B5EF4-FFF2-40B4-BE49-F238E27FC236}">
                <a16:creationId xmlns:a16="http://schemas.microsoft.com/office/drawing/2014/main" id="{9619B68D-F882-480A-8945-E41453242D4B}"/>
              </a:ext>
            </a:extLst>
          </p:cNvPr>
          <p:cNvGrpSpPr/>
          <p:nvPr/>
        </p:nvGrpSpPr>
        <p:grpSpPr>
          <a:xfrm>
            <a:off x="3452889" y="4996389"/>
            <a:ext cx="360" cy="360"/>
            <a:chOff x="3452889" y="4996389"/>
            <a:chExt cx="360" cy="360"/>
          </a:xfrm>
        </p:grpSpPr>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610F97AF-A7F3-4555-B4E9-9FF71190B478}"/>
                    </a:ext>
                  </a:extLst>
                </p14:cNvPr>
                <p14:cNvContentPartPr/>
                <p14:nvPr/>
              </p14:nvContentPartPr>
              <p14:xfrm>
                <a:off x="3452889" y="4996389"/>
                <a:ext cx="360" cy="360"/>
              </p14:xfrm>
            </p:contentPart>
          </mc:Choice>
          <mc:Fallback xmlns="">
            <p:pic>
              <p:nvPicPr>
                <p:cNvPr id="35" name="Ink 34">
                  <a:extLst>
                    <a:ext uri="{FF2B5EF4-FFF2-40B4-BE49-F238E27FC236}">
                      <a16:creationId xmlns:a16="http://schemas.microsoft.com/office/drawing/2014/main" id="{610F97AF-A7F3-4555-B4E9-9FF71190B478}"/>
                    </a:ext>
                  </a:extLst>
                </p:cNvPr>
                <p:cNvPicPr/>
                <p:nvPr/>
              </p:nvPicPr>
              <p:blipFill>
                <a:blip r:embed="rId11"/>
                <a:stretch>
                  <a:fillRect/>
                </a:stretch>
              </p:blipFill>
              <p:spPr>
                <a:xfrm>
                  <a:off x="3444249" y="498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C430CDC6-6869-432A-ABDE-CFF8D21670F9}"/>
                    </a:ext>
                  </a:extLst>
                </p14:cNvPr>
                <p14:cNvContentPartPr/>
                <p14:nvPr/>
              </p14:nvContentPartPr>
              <p14:xfrm>
                <a:off x="3452889" y="4996389"/>
                <a:ext cx="360" cy="360"/>
              </p14:xfrm>
            </p:contentPart>
          </mc:Choice>
          <mc:Fallback xmlns="">
            <p:pic>
              <p:nvPicPr>
                <p:cNvPr id="36" name="Ink 35">
                  <a:extLst>
                    <a:ext uri="{FF2B5EF4-FFF2-40B4-BE49-F238E27FC236}">
                      <a16:creationId xmlns:a16="http://schemas.microsoft.com/office/drawing/2014/main" id="{C430CDC6-6869-432A-ABDE-CFF8D21670F9}"/>
                    </a:ext>
                  </a:extLst>
                </p:cNvPr>
                <p:cNvPicPr/>
                <p:nvPr/>
              </p:nvPicPr>
              <p:blipFill>
                <a:blip r:embed="rId11"/>
                <a:stretch>
                  <a:fillRect/>
                </a:stretch>
              </p:blipFill>
              <p:spPr>
                <a:xfrm>
                  <a:off x="3444249" y="4987389"/>
                  <a:ext cx="18000" cy="18000"/>
                </a:xfrm>
                <a:prstGeom prst="rect">
                  <a:avLst/>
                </a:prstGeom>
              </p:spPr>
            </p:pic>
          </mc:Fallback>
        </mc:AlternateContent>
      </p:grpSp>
      <p:grpSp>
        <p:nvGrpSpPr>
          <p:cNvPr id="40" name="Group 39">
            <a:extLst>
              <a:ext uri="{FF2B5EF4-FFF2-40B4-BE49-F238E27FC236}">
                <a16:creationId xmlns:a16="http://schemas.microsoft.com/office/drawing/2014/main" id="{105A23CB-626C-4CCC-AA7B-D9044F870927}"/>
              </a:ext>
            </a:extLst>
          </p:cNvPr>
          <p:cNvGrpSpPr/>
          <p:nvPr/>
        </p:nvGrpSpPr>
        <p:grpSpPr>
          <a:xfrm>
            <a:off x="3339129" y="4857429"/>
            <a:ext cx="360" cy="360"/>
            <a:chOff x="3339129" y="4857429"/>
            <a:chExt cx="360" cy="36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00DDAA5-226F-4AF6-9384-DFE11C80AD00}"/>
                    </a:ext>
                  </a:extLst>
                </p14:cNvPr>
                <p14:cNvContentPartPr/>
                <p14:nvPr/>
              </p14:nvContentPartPr>
              <p14:xfrm>
                <a:off x="3339129" y="4857429"/>
                <a:ext cx="360" cy="360"/>
              </p14:xfrm>
            </p:contentPart>
          </mc:Choice>
          <mc:Fallback xmlns="">
            <p:pic>
              <p:nvPicPr>
                <p:cNvPr id="37" name="Ink 36">
                  <a:extLst>
                    <a:ext uri="{FF2B5EF4-FFF2-40B4-BE49-F238E27FC236}">
                      <a16:creationId xmlns:a16="http://schemas.microsoft.com/office/drawing/2014/main" id="{600DDAA5-226F-4AF6-9384-DFE11C80AD00}"/>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697AFAAD-1ECD-4F43-B3E6-65955FDB9C15}"/>
                    </a:ext>
                  </a:extLst>
                </p14:cNvPr>
                <p14:cNvContentPartPr/>
                <p14:nvPr/>
              </p14:nvContentPartPr>
              <p14:xfrm>
                <a:off x="3339129" y="4857429"/>
                <a:ext cx="360" cy="360"/>
              </p14:xfrm>
            </p:contentPart>
          </mc:Choice>
          <mc:Fallback xmlns="">
            <p:pic>
              <p:nvPicPr>
                <p:cNvPr id="38" name="Ink 37">
                  <a:extLst>
                    <a:ext uri="{FF2B5EF4-FFF2-40B4-BE49-F238E27FC236}">
                      <a16:creationId xmlns:a16="http://schemas.microsoft.com/office/drawing/2014/main" id="{697AFAAD-1ECD-4F43-B3E6-65955FDB9C15}"/>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F1E0A8-E136-456F-AD59-1E5112F1D1F2}"/>
                    </a:ext>
                  </a:extLst>
                </p14:cNvPr>
                <p14:cNvContentPartPr/>
                <p14:nvPr/>
              </p14:nvContentPartPr>
              <p14:xfrm>
                <a:off x="3339129" y="4857429"/>
                <a:ext cx="360" cy="360"/>
              </p14:xfrm>
            </p:contentPart>
          </mc:Choice>
          <mc:Fallback xmlns="">
            <p:pic>
              <p:nvPicPr>
                <p:cNvPr id="39" name="Ink 38">
                  <a:extLst>
                    <a:ext uri="{FF2B5EF4-FFF2-40B4-BE49-F238E27FC236}">
                      <a16:creationId xmlns:a16="http://schemas.microsoft.com/office/drawing/2014/main" id="{4DF1E0A8-E136-456F-AD59-1E5112F1D1F2}"/>
                    </a:ext>
                  </a:extLst>
                </p:cNvPr>
                <p:cNvPicPr/>
                <p:nvPr/>
              </p:nvPicPr>
              <p:blipFill>
                <a:blip r:embed="rId11"/>
                <a:stretch>
                  <a:fillRect/>
                </a:stretch>
              </p:blipFill>
              <p:spPr>
                <a:xfrm>
                  <a:off x="3330489" y="484878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AC6EAE4-5C77-4EF7-A5A0-E779C80AC27C}"/>
                  </a:ext>
                </a:extLst>
              </p14:cNvPr>
              <p14:cNvContentPartPr/>
              <p14:nvPr/>
            </p14:nvContentPartPr>
            <p14:xfrm>
              <a:off x="7976289" y="1665309"/>
              <a:ext cx="360" cy="360"/>
            </p14:xfrm>
          </p:contentPart>
        </mc:Choice>
        <mc:Fallback xmlns="">
          <p:pic>
            <p:nvPicPr>
              <p:cNvPr id="42" name="Ink 41">
                <a:extLst>
                  <a:ext uri="{FF2B5EF4-FFF2-40B4-BE49-F238E27FC236}">
                    <a16:creationId xmlns:a16="http://schemas.microsoft.com/office/drawing/2014/main" id="{6AC6EAE4-5C77-4EF7-A5A0-E779C80AC27C}"/>
                  </a:ext>
                </a:extLst>
              </p:cNvPr>
              <p:cNvPicPr/>
              <p:nvPr/>
            </p:nvPicPr>
            <p:blipFill>
              <a:blip r:embed="rId11"/>
              <a:stretch>
                <a:fillRect/>
              </a:stretch>
            </p:blipFill>
            <p:spPr>
              <a:xfrm>
                <a:off x="7967289" y="1656309"/>
                <a:ext cx="18000" cy="18000"/>
              </a:xfrm>
              <a:prstGeom prst="rect">
                <a:avLst/>
              </a:prstGeom>
            </p:spPr>
          </p:pic>
        </mc:Fallback>
      </mc:AlternateContent>
    </p:spTree>
    <p:extLst>
      <p:ext uri="{BB962C8B-B14F-4D97-AF65-F5344CB8AC3E}">
        <p14:creationId xmlns:p14="http://schemas.microsoft.com/office/powerpoint/2010/main" val="398617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8" name="Picture 87">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0" name="Oval 89">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 name="Picture 91">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4" name="Picture 93">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6" name="Rectangle 95">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B906E2-4173-49B0-89F3-4E9E589D25E5}"/>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3600"/>
              <a:t>Infant Mortality Rate (continued)</a:t>
            </a:r>
          </a:p>
        </p:txBody>
      </p:sp>
      <p:sp>
        <p:nvSpPr>
          <p:cNvPr id="98" name="Freeform: Shape 97">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00"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9" name="Picture 28" descr="A close up of a map&#10;&#10;Description automatically generated">
            <a:extLst>
              <a:ext uri="{FF2B5EF4-FFF2-40B4-BE49-F238E27FC236}">
                <a16:creationId xmlns:a16="http://schemas.microsoft.com/office/drawing/2014/main" id="{58E143F7-FDCB-4F91-9E10-8EEEFB1848B6}"/>
              </a:ext>
            </a:extLst>
          </p:cNvPr>
          <p:cNvPicPr>
            <a:picLocks noChangeAspect="1"/>
          </p:cNvPicPr>
          <p:nvPr/>
        </p:nvPicPr>
        <p:blipFill>
          <a:blip r:embed="rId7"/>
          <a:stretch>
            <a:fillRect/>
          </a:stretch>
        </p:blipFill>
        <p:spPr>
          <a:xfrm>
            <a:off x="5898628" y="480568"/>
            <a:ext cx="4534548" cy="3242202"/>
          </a:xfrm>
          <a:prstGeom prst="rect">
            <a:avLst/>
          </a:prstGeom>
          <a:effectLst/>
        </p:spPr>
      </p:pic>
      <p:sp>
        <p:nvSpPr>
          <p:cNvPr id="102" name="Rectangle 101">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DACB870-093F-4F65-A300-F471D1A7D256}"/>
              </a:ext>
            </a:extLst>
          </p:cNvPr>
          <p:cNvSpPr>
            <a:spLocks noGrp="1"/>
          </p:cNvSpPr>
          <p:nvPr>
            <p:ph sz="half" idx="1"/>
          </p:nvPr>
        </p:nvSpPr>
        <p:spPr>
          <a:xfrm>
            <a:off x="646113" y="2052918"/>
            <a:ext cx="4165146" cy="4195481"/>
          </a:xfrm>
        </p:spPr>
        <p:txBody>
          <a:bodyPr vert="horz" lIns="91440" tIns="45720" rIns="91440" bIns="45720" rtlCol="0">
            <a:normAutofit/>
          </a:bodyPr>
          <a:lstStyle/>
          <a:p>
            <a:pPr>
              <a:lnSpc>
                <a:spcPct val="90000"/>
              </a:lnSpc>
            </a:pPr>
            <a:r>
              <a:rPr lang="en-US" sz="1100" dirty="0"/>
              <a:t>We started by looking at scatter plots showing the relationship between infant mortality rate and GDP per Capita for years 1990 &amp; 2017.</a:t>
            </a:r>
            <a:endParaRPr lang="en-US" sz="1100"/>
          </a:p>
          <a:p>
            <a:pPr lvl="0">
              <a:lnSpc>
                <a:spcPct val="90000"/>
              </a:lnSpc>
            </a:pPr>
            <a:r>
              <a:rPr lang="en-US" sz="1100" dirty="0"/>
              <a:t>The data showed that there wasn’t a linear relationship between Infant Mortality Rate and GDP per Capita.</a:t>
            </a:r>
            <a:endParaRPr lang="en-US" sz="1100"/>
          </a:p>
          <a:p>
            <a:pPr lvl="0">
              <a:lnSpc>
                <a:spcPct val="90000"/>
              </a:lnSpc>
            </a:pPr>
            <a:r>
              <a:rPr lang="en-US" sz="1100" dirty="0"/>
              <a:t>It has been shown that there is a strong logarithmic relationship between Infant Mortality Rate and GDP per Capita.</a:t>
            </a:r>
            <a:endParaRPr lang="en-US" sz="1100"/>
          </a:p>
          <a:p>
            <a:pPr lvl="0">
              <a:lnSpc>
                <a:spcPct val="90000"/>
              </a:lnSpc>
            </a:pPr>
            <a:r>
              <a:rPr lang="en-US" sz="1100" dirty="0"/>
              <a:t>This means that Infant Mortality falls with GDP, but the rate of improvement slows as an economy advances.</a:t>
            </a:r>
            <a:endParaRPr lang="en-US" sz="1100"/>
          </a:p>
          <a:p>
            <a:pPr lvl="0">
              <a:lnSpc>
                <a:spcPct val="90000"/>
              </a:lnSpc>
            </a:pPr>
            <a:r>
              <a:rPr lang="en-US" sz="1100" dirty="0"/>
              <a:t>To filter out the effects of the variation among countries, the plot of average Infant Mortality Rate vs average GDP per Capita was made.</a:t>
            </a:r>
            <a:endParaRPr lang="en-US" sz="1100"/>
          </a:p>
          <a:p>
            <a:pPr lvl="0">
              <a:lnSpc>
                <a:spcPct val="90000"/>
              </a:lnSpc>
            </a:pPr>
            <a:r>
              <a:rPr lang="en-US" sz="1100" dirty="0"/>
              <a:t>The mean values of individual year columns were calculated and put in lists.</a:t>
            </a:r>
            <a:endParaRPr lang="en-US" sz="1100"/>
          </a:p>
          <a:p>
            <a:pPr lvl="0">
              <a:lnSpc>
                <a:spcPct val="90000"/>
              </a:lnSpc>
            </a:pPr>
            <a:r>
              <a:rPr lang="en-US" sz="1100" dirty="0"/>
              <a:t>The results show that there is an extremely strong positive relationship between trade parameters and GDP per Capita</a:t>
            </a:r>
            <a:endParaRPr lang="en-US" sz="1100"/>
          </a:p>
        </p:txBody>
      </p:sp>
      <p:pic>
        <p:nvPicPr>
          <p:cNvPr id="27" name="Content Placeholder 26">
            <a:extLst>
              <a:ext uri="{FF2B5EF4-FFF2-40B4-BE49-F238E27FC236}">
                <a16:creationId xmlns:a16="http://schemas.microsoft.com/office/drawing/2014/main" id="{9B3800AE-3C27-4CD5-A7E5-C623C8421CBE}"/>
              </a:ext>
            </a:extLst>
          </p:cNvPr>
          <p:cNvPicPr>
            <a:picLocks noGrp="1" noChangeAspect="1"/>
          </p:cNvPicPr>
          <p:nvPr>
            <p:ph sz="half" idx="2"/>
          </p:nvPr>
        </p:nvPicPr>
        <p:blipFill>
          <a:blip r:embed="rId8"/>
          <a:stretch>
            <a:fillRect/>
          </a:stretch>
        </p:blipFill>
        <p:spPr>
          <a:xfrm>
            <a:off x="5715000" y="3760638"/>
            <a:ext cx="3066502" cy="2460868"/>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2A320587-5362-471F-9960-CE9EA3D0077D}"/>
              </a:ext>
            </a:extLst>
          </p:cNvPr>
          <p:cNvPicPr>
            <a:picLocks noChangeAspect="1"/>
          </p:cNvPicPr>
          <p:nvPr/>
        </p:nvPicPr>
        <p:blipFill>
          <a:blip r:embed="rId9"/>
          <a:stretch>
            <a:fillRect/>
          </a:stretch>
        </p:blipFill>
        <p:spPr>
          <a:xfrm>
            <a:off x="8722160" y="3760639"/>
            <a:ext cx="3102213" cy="2419725"/>
          </a:xfrm>
          <a:prstGeom prst="rect">
            <a:avLst/>
          </a:prstGeom>
          <a:effectLst/>
        </p:spPr>
      </p:pic>
    </p:spTree>
    <p:extLst>
      <p:ext uri="{BB962C8B-B14F-4D97-AF65-F5344CB8AC3E}">
        <p14:creationId xmlns:p14="http://schemas.microsoft.com/office/powerpoint/2010/main" val="226391861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3"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8" name="Rectangle 3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Graphic 3" descr="Head with gears">
            <a:extLst>
              <a:ext uri="{FF2B5EF4-FFF2-40B4-BE49-F238E27FC236}">
                <a16:creationId xmlns:a16="http://schemas.microsoft.com/office/drawing/2014/main" id="{AECF03A1-0672-411E-9064-796152531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58" y="640081"/>
            <a:ext cx="3291844" cy="3291844"/>
          </a:xfrm>
          <a:prstGeom prst="rect">
            <a:avLst/>
          </a:prstGeom>
          <a:effectLst/>
        </p:spPr>
      </p:pic>
      <p:sp>
        <p:nvSpPr>
          <p:cNvPr id="71"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1CEC3-37F3-4CCE-9B54-38E293244F2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Predictions</a:t>
            </a:r>
          </a:p>
        </p:txBody>
      </p:sp>
    </p:spTree>
    <p:extLst>
      <p:ext uri="{BB962C8B-B14F-4D97-AF65-F5344CB8AC3E}">
        <p14:creationId xmlns:p14="http://schemas.microsoft.com/office/powerpoint/2010/main" val="244541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7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3" name="Oval 7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7" name="Picture 7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9" name="Rectangle 7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Freeform: Shape 80">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3"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6CC444-D3E3-4938-9B50-FD844CD79D6F}"/>
              </a:ext>
            </a:extLst>
          </p:cNvPr>
          <p:cNvSpPr>
            <a:spLocks noGrp="1"/>
          </p:cNvSpPr>
          <p:nvPr>
            <p:ph type="title"/>
          </p:nvPr>
        </p:nvSpPr>
        <p:spPr>
          <a:xfrm>
            <a:off x="646111" y="452718"/>
            <a:ext cx="9404723" cy="1180711"/>
          </a:xfrm>
        </p:spPr>
        <p:txBody>
          <a:bodyPr vert="horz" lIns="91440" tIns="45720" rIns="91440" bIns="45720" rtlCol="0" anchor="t">
            <a:normAutofit/>
          </a:bodyPr>
          <a:lstStyle/>
          <a:p>
            <a:r>
              <a:rPr lang="en-US" dirty="0"/>
              <a:t>GDP per Capita differences</a:t>
            </a:r>
          </a:p>
        </p:txBody>
      </p:sp>
      <p:sp>
        <p:nvSpPr>
          <p:cNvPr id="3" name="Content Placeholder 2">
            <a:extLst>
              <a:ext uri="{FF2B5EF4-FFF2-40B4-BE49-F238E27FC236}">
                <a16:creationId xmlns:a16="http://schemas.microsoft.com/office/drawing/2014/main" id="{90717A77-1FF7-4786-BD28-588E77797E5C}"/>
              </a:ext>
            </a:extLst>
          </p:cNvPr>
          <p:cNvSpPr>
            <a:spLocks noGrp="1"/>
          </p:cNvSpPr>
          <p:nvPr>
            <p:ph sz="half" idx="1"/>
          </p:nvPr>
        </p:nvSpPr>
        <p:spPr>
          <a:xfrm>
            <a:off x="148555" y="2434377"/>
            <a:ext cx="4302277" cy="3661623"/>
          </a:xfrm>
        </p:spPr>
        <p:txBody>
          <a:bodyPr vert="horz" lIns="91440" tIns="45720" rIns="91440" bIns="45720" rtlCol="0">
            <a:normAutofit/>
          </a:bodyPr>
          <a:lstStyle/>
          <a:p>
            <a:pPr>
              <a:lnSpc>
                <a:spcPct val="90000"/>
              </a:lnSpc>
            </a:pPr>
            <a:r>
              <a:rPr lang="en-US" sz="1500" dirty="0">
                <a:solidFill>
                  <a:schemeClr val="bg1"/>
                </a:solidFill>
              </a:rPr>
              <a:t>We wanted to see the level of differences between the top 5 &amp; bottom 5 countries in a couple of years.</a:t>
            </a:r>
          </a:p>
          <a:p>
            <a:pPr>
              <a:lnSpc>
                <a:spcPct val="90000"/>
              </a:lnSpc>
            </a:pPr>
            <a:r>
              <a:rPr lang="en-US" sz="1500" dirty="0">
                <a:solidFill>
                  <a:schemeClr val="bg1"/>
                </a:solidFill>
              </a:rPr>
              <a:t>It was also desired to see whether any of the bottom 5 countries in one year “escaped” the bottom 5 and whether it was because of sharp increases in trade and/or whether it led to improvements in well-being values.</a:t>
            </a:r>
          </a:p>
          <a:p>
            <a:pPr>
              <a:lnSpc>
                <a:spcPct val="90000"/>
              </a:lnSpc>
            </a:pPr>
            <a:r>
              <a:rPr lang="en-US" sz="1500" dirty="0">
                <a:solidFill>
                  <a:schemeClr val="bg1"/>
                </a:solidFill>
              </a:rPr>
              <a:t>There is a several order of magnitude difference in GDP per Capita between the top 5 &amp; bottom 5 countries.</a:t>
            </a:r>
          </a:p>
          <a:p>
            <a:pPr>
              <a:lnSpc>
                <a:spcPct val="90000"/>
              </a:lnSpc>
            </a:pPr>
            <a:r>
              <a:rPr lang="en-US" sz="1500" dirty="0">
                <a:solidFill>
                  <a:schemeClr val="bg1"/>
                </a:solidFill>
              </a:rPr>
              <a:t>The countries of Nepal, Tanzania, and Sierra Leone “escaped” the bottom 5.</a:t>
            </a:r>
          </a:p>
          <a:p>
            <a:pPr>
              <a:lnSpc>
                <a:spcPct val="90000"/>
              </a:lnSpc>
            </a:pPr>
            <a:endParaRPr lang="en-US" sz="15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C960BF5E-8EFA-4004-9F6D-A8951BB6A47B}"/>
              </a:ext>
            </a:extLst>
          </p:cNvPr>
          <p:cNvPicPr>
            <a:picLocks noChangeAspect="1"/>
          </p:cNvPicPr>
          <p:nvPr/>
        </p:nvPicPr>
        <p:blipFill rotWithShape="1">
          <a:blip r:embed="rId7"/>
          <a:srcRect r="-4" b="24845"/>
          <a:stretch/>
        </p:blipFill>
        <p:spPr>
          <a:xfrm>
            <a:off x="4877982" y="2777474"/>
            <a:ext cx="3577685" cy="2480326"/>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C3D54D14-4BC6-4E31-816C-33CE86EB1670}"/>
              </a:ext>
            </a:extLst>
          </p:cNvPr>
          <p:cNvPicPr>
            <a:picLocks noGrp="1" noChangeAspect="1"/>
          </p:cNvPicPr>
          <p:nvPr>
            <p:ph sz="half" idx="2"/>
          </p:nvPr>
        </p:nvPicPr>
        <p:blipFill rotWithShape="1">
          <a:blip r:embed="rId8"/>
          <a:srcRect r="-4" b="16217"/>
          <a:stretch/>
        </p:blipFill>
        <p:spPr>
          <a:xfrm>
            <a:off x="8584719" y="2687435"/>
            <a:ext cx="3458726" cy="2397853"/>
          </a:xfrm>
          <a:prstGeom prst="rect">
            <a:avLst/>
          </a:prstGeom>
          <a:effectLst/>
        </p:spPr>
      </p:pic>
    </p:spTree>
    <p:extLst>
      <p:ext uri="{BB962C8B-B14F-4D97-AF65-F5344CB8AC3E}">
        <p14:creationId xmlns:p14="http://schemas.microsoft.com/office/powerpoint/2010/main" val="5289880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9C88E8-202E-4AB1-BDC0-BD805C5F7E48}"/>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b="0" i="0" kern="1200" dirty="0">
                <a:solidFill>
                  <a:srgbClr val="EBEBEB"/>
                </a:solidFill>
                <a:latin typeface="+mj-lt"/>
                <a:ea typeface="+mj-ea"/>
                <a:cs typeface="+mj-cs"/>
              </a:rPr>
              <a:t>Trade Values of bottom GDP per Cap (1990-2017)</a:t>
            </a:r>
          </a:p>
        </p:txBody>
      </p:sp>
      <p:sp>
        <p:nvSpPr>
          <p:cNvPr id="9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7" name="Freeform: Shape 9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 name="Content Placeholder 10" descr="A screenshot of a cell phone&#10;&#10;Description automatically generated">
            <a:extLst>
              <a:ext uri="{FF2B5EF4-FFF2-40B4-BE49-F238E27FC236}">
                <a16:creationId xmlns:a16="http://schemas.microsoft.com/office/drawing/2014/main" id="{399C708F-38F1-4CB8-9F71-D42630066285}"/>
              </a:ext>
            </a:extLst>
          </p:cNvPr>
          <p:cNvPicPr>
            <a:picLocks noGrp="1" noChangeAspect="1"/>
          </p:cNvPicPr>
          <p:nvPr>
            <p:ph idx="1"/>
          </p:nvPr>
        </p:nvPicPr>
        <p:blipFill rotWithShape="1">
          <a:blip r:embed="rId6"/>
          <a:srcRect r="-2" b="2458"/>
          <a:stretch/>
        </p:blipFill>
        <p:spPr>
          <a:xfrm>
            <a:off x="5880933" y="1237068"/>
            <a:ext cx="5449889" cy="4943716"/>
          </a:xfrm>
          <a:prstGeom prst="rect">
            <a:avLst/>
          </a:prstGeom>
          <a:effectLst/>
        </p:spPr>
      </p:pic>
      <p:sp>
        <p:nvSpPr>
          <p:cNvPr id="99" name="Rectangle 9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 Placeholder 9">
            <a:extLst>
              <a:ext uri="{FF2B5EF4-FFF2-40B4-BE49-F238E27FC236}">
                <a16:creationId xmlns:a16="http://schemas.microsoft.com/office/drawing/2014/main" id="{42EA471C-566D-4685-B14A-365699DEBBC2}"/>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Of the countries of Nepal, Tanzania, and Sierra Leone that “escaped” the bottom 5, Nepal &amp; Tanzania had the largest increases in trade, but Sierra Leone didn’t.</a:t>
            </a:r>
          </a:p>
          <a:p>
            <a:pPr>
              <a:buFont typeface="Wingdings 3" charset="2"/>
              <a:buChar char=""/>
            </a:pPr>
            <a:r>
              <a:rPr lang="en-US">
                <a:solidFill>
                  <a:srgbClr val="EBEBEB"/>
                </a:solidFill>
              </a:rPr>
              <a:t>This would likely indicate that trade can improve the productivity of a country, but it is not a perfect predictor for individual countries between two separate years.</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114593045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6DCFD-E558-4021-94A6-2CECF0155C66}"/>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dirty="0">
                <a:solidFill>
                  <a:srgbClr val="EBEBEB"/>
                </a:solidFill>
              </a:rPr>
              <a:t>Wellness Values of bottom GDP per cap(1990-2017</a:t>
            </a:r>
            <a:endParaRPr lang="en-US" sz="3900" b="0" i="0" kern="1200" dirty="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462DF4E0-3B9C-46FE-BD5F-6EC833663CAF}"/>
              </a:ext>
            </a:extLst>
          </p:cNvPr>
          <p:cNvPicPr>
            <a:picLocks noGrp="1" noChangeAspect="1"/>
          </p:cNvPicPr>
          <p:nvPr>
            <p:ph idx="1"/>
          </p:nvPr>
        </p:nvPicPr>
        <p:blipFill rotWithShape="1">
          <a:blip r:embed="rId6"/>
          <a:srcRect b="35998"/>
          <a:stretch/>
        </p:blipFill>
        <p:spPr>
          <a:xfrm>
            <a:off x="6093992" y="1850662"/>
            <a:ext cx="5449889" cy="3156672"/>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9A2BCF3-DC56-4064-9C0E-6C4AEFAB5BDD}"/>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solidFill>
                  <a:srgbClr val="EBEBEB"/>
                </a:solidFill>
              </a:rPr>
              <a:t>Of the countries of Nepal, Tanzania, and Sierra Leone that “escaped” the bottom 5, all had relatively large improvements in life expectancy &amp; infant mortality rates, but not always the largest.</a:t>
            </a:r>
          </a:p>
          <a:p>
            <a:pPr>
              <a:buFont typeface="Wingdings 3" charset="2"/>
              <a:buChar char=""/>
            </a:pPr>
            <a:r>
              <a:rPr lang="en-US" dirty="0">
                <a:solidFill>
                  <a:srgbClr val="EBEBEB"/>
                </a:solidFill>
              </a:rPr>
              <a:t>This would likely indicate that productivity of a country can improve well-being, but it is not a perfect predictor for individual countries between two separate years.</a:t>
            </a:r>
          </a:p>
          <a:p>
            <a:pPr>
              <a:buFont typeface="Wingdings 3" charset="2"/>
              <a:buChar char=""/>
            </a:pPr>
            <a:endParaRPr lang="en-US" dirty="0">
              <a:solidFill>
                <a:srgbClr val="EBEBEB"/>
              </a:solidFill>
            </a:endParaRPr>
          </a:p>
        </p:txBody>
      </p:sp>
    </p:spTree>
    <p:extLst>
      <p:ext uri="{BB962C8B-B14F-4D97-AF65-F5344CB8AC3E}">
        <p14:creationId xmlns:p14="http://schemas.microsoft.com/office/powerpoint/2010/main" val="1532065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3CBC-57BD-4376-9CCA-9E0765122BAD}"/>
              </a:ext>
            </a:extLst>
          </p:cNvPr>
          <p:cNvSpPr>
            <a:spLocks noGrp="1"/>
          </p:cNvSpPr>
          <p:nvPr>
            <p:ph type="ctrTitle"/>
          </p:nvPr>
        </p:nvSpPr>
        <p:spPr>
          <a:xfrm>
            <a:off x="6683829" y="1447800"/>
            <a:ext cx="4397828" cy="3329581"/>
          </a:xfrm>
        </p:spPr>
        <p:txBody>
          <a:bodyPr>
            <a:normAutofit/>
          </a:bodyPr>
          <a:lstStyle/>
          <a:p>
            <a:pPr>
              <a:lnSpc>
                <a:spcPct val="90000"/>
              </a:lnSpc>
            </a:pPr>
            <a:r>
              <a:rPr lang="en-US" sz="5600" dirty="0"/>
              <a:t>Questions after initial analysis. </a:t>
            </a:r>
            <a:br>
              <a:rPr lang="en-US" sz="5600" dirty="0">
                <a:latin typeface="Calibri" panose="020F0502020204030204" pitchFamily="34" charset="0"/>
                <a:ea typeface="Calibri" panose="020F0502020204030204" pitchFamily="34" charset="0"/>
                <a:cs typeface="Times New Roman" panose="02020603050405020304" pitchFamily="18" charset="0"/>
              </a:rPr>
            </a:br>
            <a:endParaRPr lang="en-US" sz="5600" dirty="0"/>
          </a:p>
        </p:txBody>
      </p:sp>
      <p:graphicFrame>
        <p:nvGraphicFramePr>
          <p:cNvPr id="8" name="Table 7">
            <a:extLst>
              <a:ext uri="{FF2B5EF4-FFF2-40B4-BE49-F238E27FC236}">
                <a16:creationId xmlns:a16="http://schemas.microsoft.com/office/drawing/2014/main" id="{CFD94EB6-4156-43A7-98E6-2A9D11E79B3A}"/>
              </a:ext>
            </a:extLst>
          </p:cNvPr>
          <p:cNvGraphicFramePr>
            <a:graphicFrameLocks noGrp="1"/>
          </p:cNvGraphicFramePr>
          <p:nvPr>
            <p:extLst>
              <p:ext uri="{D42A27DB-BD31-4B8C-83A1-F6EECF244321}">
                <p14:modId xmlns:p14="http://schemas.microsoft.com/office/powerpoint/2010/main" val="2903766208"/>
              </p:ext>
            </p:extLst>
          </p:nvPr>
        </p:nvGraphicFramePr>
        <p:xfrm>
          <a:off x="683269" y="647698"/>
          <a:ext cx="5371727" cy="5562139"/>
        </p:xfrm>
        <a:graphic>
          <a:graphicData uri="http://schemas.openxmlformats.org/drawingml/2006/table">
            <a:tbl>
              <a:tblPr>
                <a:noFill/>
                <a:tableStyleId>{9D7B26C5-4107-4FEC-AEDC-1716B250A1EF}</a:tableStyleId>
              </a:tblPr>
              <a:tblGrid>
                <a:gridCol w="5371727">
                  <a:extLst>
                    <a:ext uri="{9D8B030D-6E8A-4147-A177-3AD203B41FA5}">
                      <a16:colId xmlns:a16="http://schemas.microsoft.com/office/drawing/2014/main" val="1076689149"/>
                    </a:ext>
                  </a:extLst>
                </a:gridCol>
              </a:tblGrid>
              <a:tr h="5562139">
                <a:tc>
                  <a:txBody>
                    <a:bodyPr/>
                    <a:lstStyle/>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have the highest impact in life expectancy and infant mortality?</a:t>
                      </a:r>
                    </a:p>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increase start to have less of an effect on wellbeing?</a:t>
                      </a:r>
                    </a:p>
                    <a:p>
                      <a:pPr marL="342900" marR="0" lvl="0" indent="-342900" algn="l">
                        <a:lnSpc>
                          <a:spcPct val="107000"/>
                        </a:lnSpc>
                        <a:spcBef>
                          <a:spcPts val="0"/>
                        </a:spcBef>
                        <a:spcAft>
                          <a:spcPts val="80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If we had more time, we would want to look deeper into what other factors were in play regarding wellbeing, and test to see if there are nations that had an increase in GDP but not in wellbeing.</a:t>
                      </a:r>
                    </a:p>
                  </a:txBody>
                  <a:tcPr marL="344464" marR="206678" marT="206678" marB="206678">
                    <a:lnL w="12700" cmpd="sng">
                      <a:noFill/>
                      <a:prstDash val="solid"/>
                    </a:lnL>
                    <a:lnR w="12700" cmpd="sng">
                      <a:noFill/>
                      <a:prstDash val="solid"/>
                    </a:lnR>
                    <a:lnT w="12700" cmpd="sng">
                      <a:noFill/>
                      <a:prstDash val="solid"/>
                    </a:lnT>
                    <a:lnB w="12700" cmpd="sng">
                      <a:noFill/>
                      <a:prstDash val="solid"/>
                    </a:lnB>
                    <a:solidFill>
                      <a:srgbClr val="878E8B">
                        <a:alpha val="30196"/>
                      </a:srgbClr>
                    </a:solidFill>
                  </a:tcPr>
                </a:tc>
                <a:extLst>
                  <a:ext uri="{0D108BD9-81ED-4DB2-BD59-A6C34878D82A}">
                    <a16:rowId xmlns:a16="http://schemas.microsoft.com/office/drawing/2014/main" val="795550354"/>
                  </a:ext>
                </a:extLst>
              </a:tr>
            </a:tbl>
          </a:graphicData>
        </a:graphic>
      </p:graphicFrame>
    </p:spTree>
    <p:extLst>
      <p:ext uri="{BB962C8B-B14F-4D97-AF65-F5344CB8AC3E}">
        <p14:creationId xmlns:p14="http://schemas.microsoft.com/office/powerpoint/2010/main" val="1160673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9715-D616-4D4D-ADA2-9860049D71F2}"/>
              </a:ext>
            </a:extLst>
          </p:cNvPr>
          <p:cNvSpPr>
            <a:spLocks noGrp="1"/>
          </p:cNvSpPr>
          <p:nvPr>
            <p:ph type="title"/>
          </p:nvPr>
        </p:nvSpPr>
        <p:spPr>
          <a:xfrm>
            <a:off x="646111" y="239358"/>
            <a:ext cx="4718369" cy="695362"/>
          </a:xfrm>
        </p:spPr>
        <p:txBody>
          <a:bodyPr/>
          <a:lstStyle/>
          <a:p>
            <a:r>
              <a:rPr lang="en-US" sz="1800" dirty="0"/>
              <a:t>Life expectancy vs GDP (GDP between 2000 per cap – 10,000 per cap</a:t>
            </a:r>
          </a:p>
        </p:txBody>
      </p:sp>
      <p:pic>
        <p:nvPicPr>
          <p:cNvPr id="4" name="Content Placeholder 3">
            <a:extLst>
              <a:ext uri="{FF2B5EF4-FFF2-40B4-BE49-F238E27FC236}">
                <a16:creationId xmlns:a16="http://schemas.microsoft.com/office/drawing/2014/main" id="{50226207-CCE5-4C01-9986-D4E0B61E2CEC}"/>
              </a:ext>
            </a:extLst>
          </p:cNvPr>
          <p:cNvPicPr>
            <a:picLocks noGrp="1" noChangeAspect="1"/>
          </p:cNvPicPr>
          <p:nvPr>
            <p:ph idx="1"/>
          </p:nvPr>
        </p:nvPicPr>
        <p:blipFill>
          <a:blip r:embed="rId2"/>
          <a:stretch>
            <a:fillRect/>
          </a:stretch>
        </p:blipFill>
        <p:spPr>
          <a:xfrm>
            <a:off x="512009" y="1539313"/>
            <a:ext cx="4623038" cy="3352972"/>
          </a:xfrm>
          <a:prstGeom prst="rect">
            <a:avLst/>
          </a:prstGeom>
        </p:spPr>
      </p:pic>
      <p:sp>
        <p:nvSpPr>
          <p:cNvPr id="6" name="TextBox 5">
            <a:extLst>
              <a:ext uri="{FF2B5EF4-FFF2-40B4-BE49-F238E27FC236}">
                <a16:creationId xmlns:a16="http://schemas.microsoft.com/office/drawing/2014/main" id="{9D70CBB5-9C19-47CA-8EDA-3870E6C4920E}"/>
              </a:ext>
            </a:extLst>
          </p:cNvPr>
          <p:cNvSpPr txBox="1"/>
          <p:nvPr/>
        </p:nvSpPr>
        <p:spPr>
          <a:xfrm>
            <a:off x="5876924" y="288389"/>
            <a:ext cx="4623037" cy="646331"/>
          </a:xfrm>
          <a:prstGeom prst="rect">
            <a:avLst/>
          </a:prstGeom>
          <a:noFill/>
        </p:spPr>
        <p:txBody>
          <a:bodyPr wrap="square" rtlCol="0">
            <a:spAutoFit/>
          </a:bodyPr>
          <a:lstStyle/>
          <a:p>
            <a:r>
              <a:rPr lang="en-US" dirty="0"/>
              <a:t>Life expectancy vs GDP (GDP between 2000 per cap – 10,000 per cap</a:t>
            </a:r>
          </a:p>
        </p:txBody>
      </p:sp>
      <p:pic>
        <p:nvPicPr>
          <p:cNvPr id="7" name="Picture 6">
            <a:extLst>
              <a:ext uri="{FF2B5EF4-FFF2-40B4-BE49-F238E27FC236}">
                <a16:creationId xmlns:a16="http://schemas.microsoft.com/office/drawing/2014/main" id="{BA40E880-E11E-4F18-BAD2-8984EE6D1B7C}"/>
              </a:ext>
            </a:extLst>
          </p:cNvPr>
          <p:cNvPicPr>
            <a:picLocks noChangeAspect="1"/>
          </p:cNvPicPr>
          <p:nvPr/>
        </p:nvPicPr>
        <p:blipFill>
          <a:blip r:embed="rId3"/>
          <a:stretch>
            <a:fillRect/>
          </a:stretch>
        </p:blipFill>
        <p:spPr>
          <a:xfrm>
            <a:off x="5638490" y="1514772"/>
            <a:ext cx="4861471" cy="3377513"/>
          </a:xfrm>
          <a:prstGeom prst="rect">
            <a:avLst/>
          </a:prstGeom>
        </p:spPr>
      </p:pic>
      <p:sp>
        <p:nvSpPr>
          <p:cNvPr id="8" name="TextBox 7">
            <a:extLst>
              <a:ext uri="{FF2B5EF4-FFF2-40B4-BE49-F238E27FC236}">
                <a16:creationId xmlns:a16="http://schemas.microsoft.com/office/drawing/2014/main" id="{7069D580-EE65-47D3-9AA8-7B7F0407C9A7}"/>
              </a:ext>
            </a:extLst>
          </p:cNvPr>
          <p:cNvSpPr txBox="1"/>
          <p:nvPr/>
        </p:nvSpPr>
        <p:spPr>
          <a:xfrm>
            <a:off x="512009" y="5318688"/>
            <a:ext cx="10146465" cy="1200329"/>
          </a:xfrm>
          <a:prstGeom prst="rect">
            <a:avLst/>
          </a:prstGeom>
          <a:noFill/>
          <a:ln>
            <a:solidFill>
              <a:schemeClr val="accent1"/>
            </a:solidFill>
          </a:ln>
        </p:spPr>
        <p:txBody>
          <a:bodyPr wrap="square" rtlCol="0">
            <a:spAutoFit/>
          </a:bodyPr>
          <a:lstStyle/>
          <a:p>
            <a:r>
              <a:rPr lang="en-US" dirty="0"/>
              <a:t>While there is still a relationship with the rise of GDP and increase in life expectancy, after about 10,000 GDP per cap, the relationship strength begins to decrease partly because there is only so high you can go with life expectancy, but the data shows it doesn’t take a dramatic increase in productivity to better wellbeing. </a:t>
            </a:r>
          </a:p>
        </p:txBody>
      </p:sp>
    </p:spTree>
    <p:extLst>
      <p:ext uri="{BB962C8B-B14F-4D97-AF65-F5344CB8AC3E}">
        <p14:creationId xmlns:p14="http://schemas.microsoft.com/office/powerpoint/2010/main" val="369030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4" name="Picture 10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6" name="Oval 10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8" name="Picture 10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0" name="Picture 10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 name="Rectangle 11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4" name="Rectangle 113">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18"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6" name="TextBox 5">
            <a:extLst>
              <a:ext uri="{FF2B5EF4-FFF2-40B4-BE49-F238E27FC236}">
                <a16:creationId xmlns:a16="http://schemas.microsoft.com/office/drawing/2014/main" id="{6163D2AA-FA77-4A69-9FFB-E226999706D0}"/>
              </a:ext>
            </a:extLst>
          </p:cNvPr>
          <p:cNvSpPr txBox="1"/>
          <p:nvPr/>
        </p:nvSpPr>
        <p:spPr>
          <a:xfrm>
            <a:off x="611853" y="4885339"/>
            <a:ext cx="10968294" cy="1237087"/>
          </a:xfrm>
          <a:prstGeom prst="rect">
            <a:avLst/>
          </a:prstGeom>
        </p:spPr>
        <p:txBody>
          <a:bodyPr vert="horz" lIns="91440" tIns="45720" rIns="91440" bIns="45720" rtlCol="0" anchor="t">
            <a:normAutofit/>
          </a:bodyPr>
          <a:lstStyle/>
          <a:p>
            <a:pPr>
              <a:spcBef>
                <a:spcPct val="0"/>
              </a:spcBef>
              <a:spcAft>
                <a:spcPts val="600"/>
              </a:spcAft>
            </a:pPr>
            <a:r>
              <a:rPr lang="en-US" sz="4200" dirty="0">
                <a:solidFill>
                  <a:srgbClr val="EBEBEB"/>
                </a:solidFill>
                <a:latin typeface="+mj-lt"/>
                <a:ea typeface="+mj-ea"/>
                <a:cs typeface="+mj-cs"/>
              </a:rPr>
              <a:t>Conclusions</a:t>
            </a:r>
          </a:p>
        </p:txBody>
      </p:sp>
      <p:graphicFrame>
        <p:nvGraphicFramePr>
          <p:cNvPr id="5" name="Content Placeholder 2">
            <a:extLst>
              <a:ext uri="{FF2B5EF4-FFF2-40B4-BE49-F238E27FC236}">
                <a16:creationId xmlns:a16="http://schemas.microsoft.com/office/drawing/2014/main" id="{385B6B3F-EEF9-494B-8E19-EF46D0401863}"/>
              </a:ext>
            </a:extLst>
          </p:cNvPr>
          <p:cNvGraphicFramePr>
            <a:graphicFrameLocks/>
          </p:cNvGraphicFramePr>
          <p:nvPr>
            <p:extLst>
              <p:ext uri="{D42A27DB-BD31-4B8C-83A1-F6EECF244321}">
                <p14:modId xmlns:p14="http://schemas.microsoft.com/office/powerpoint/2010/main" val="1620056774"/>
              </p:ext>
            </p:extLst>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4761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EBDA-9CA9-466A-9685-0DD1ACB625E9}"/>
              </a:ext>
            </a:extLst>
          </p:cNvPr>
          <p:cNvSpPr>
            <a:spLocks noGrp="1"/>
          </p:cNvSpPr>
          <p:nvPr>
            <p:ph type="title"/>
          </p:nvPr>
        </p:nvSpPr>
        <p:spPr>
          <a:xfrm>
            <a:off x="646111" y="452718"/>
            <a:ext cx="9404723" cy="1400530"/>
          </a:xfrm>
        </p:spPr>
        <p:txBody>
          <a:bodyPr>
            <a:normAutofit/>
          </a:bodyPr>
          <a:lstStyle/>
          <a:p>
            <a:r>
              <a:rPr lang="en-US" b="1"/>
              <a:t>Core Message &amp; Hypothesis of the Project</a:t>
            </a:r>
          </a:p>
        </p:txBody>
      </p:sp>
      <p:graphicFrame>
        <p:nvGraphicFramePr>
          <p:cNvPr id="16" name="Content Placeholder 2">
            <a:extLst>
              <a:ext uri="{FF2B5EF4-FFF2-40B4-BE49-F238E27FC236}">
                <a16:creationId xmlns:a16="http://schemas.microsoft.com/office/drawing/2014/main" id="{4E86B4B8-E53E-4226-B18E-65C9B28B47A8}"/>
              </a:ext>
            </a:extLst>
          </p:cNvPr>
          <p:cNvGraphicFramePr>
            <a:graphicFrameLocks noGrp="1"/>
          </p:cNvGraphicFramePr>
          <p:nvPr>
            <p:ph idx="1"/>
            <p:extLst>
              <p:ext uri="{D42A27DB-BD31-4B8C-83A1-F6EECF244321}">
                <p14:modId xmlns:p14="http://schemas.microsoft.com/office/powerpoint/2010/main" val="375516637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1434762"/>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F1F28FC-B166-4D73-A5BC-FC11809003AC}"/>
              </a:ext>
            </a:extLst>
          </p:cNvPr>
          <p:cNvSpPr>
            <a:spLocks noGrp="1"/>
          </p:cNvSpPr>
          <p:nvPr>
            <p:ph type="title"/>
          </p:nvPr>
        </p:nvSpPr>
        <p:spPr>
          <a:xfrm>
            <a:off x="648930" y="629267"/>
            <a:ext cx="9252154" cy="1016654"/>
          </a:xfrm>
        </p:spPr>
        <p:txBody>
          <a:bodyPr vert="horz" lIns="91440" tIns="45720" rIns="91440" bIns="45720" rtlCol="0">
            <a:normAutofit/>
          </a:bodyPr>
          <a:lstStyle/>
          <a:p>
            <a:r>
              <a:rPr lang="en-US" b="1" dirty="0">
                <a:solidFill>
                  <a:srgbClr val="EBEBEB"/>
                </a:solidFill>
              </a:rPr>
              <a:t>Questions &amp; Motivations</a:t>
            </a:r>
          </a:p>
        </p:txBody>
      </p:sp>
      <p:sp>
        <p:nvSpPr>
          <p:cNvPr id="112" name="Rectangle 11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4" name="Freeform: Shape 11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4C5ABBE2-872C-4381-978A-AFF0CFD7928F}"/>
              </a:ext>
            </a:extLst>
          </p:cNvPr>
          <p:cNvGraphicFramePr>
            <a:graphicFrameLocks noGrp="1"/>
          </p:cNvGraphicFramePr>
          <p:nvPr>
            <p:ph idx="1"/>
            <p:extLst>
              <p:ext uri="{D42A27DB-BD31-4B8C-83A1-F6EECF244321}">
                <p14:modId xmlns:p14="http://schemas.microsoft.com/office/powerpoint/2010/main" val="558493156"/>
              </p:ext>
            </p:extLst>
          </p:nvPr>
        </p:nvGraphicFramePr>
        <p:xfrm>
          <a:off x="363179" y="2905068"/>
          <a:ext cx="11042327" cy="37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ead with gears">
            <a:extLst>
              <a:ext uri="{FF2B5EF4-FFF2-40B4-BE49-F238E27FC236}">
                <a16:creationId xmlns:a16="http://schemas.microsoft.com/office/drawing/2014/main" id="{FAF15754-C611-44C7-AE35-AB4F8974D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873" y="65561"/>
            <a:ext cx="2095633" cy="2095633"/>
          </a:xfrm>
          <a:prstGeom prst="rect">
            <a:avLst/>
          </a:prstGeom>
        </p:spPr>
      </p:pic>
    </p:spTree>
    <p:extLst>
      <p:ext uri="{BB962C8B-B14F-4D97-AF65-F5344CB8AC3E}">
        <p14:creationId xmlns:p14="http://schemas.microsoft.com/office/powerpoint/2010/main" val="286659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682E44-FF73-43B4-98AB-9540ADCE0578}"/>
              </a:ext>
            </a:extLst>
          </p:cNvPr>
          <p:cNvSpPr>
            <a:spLocks noGrp="1"/>
          </p:cNvSpPr>
          <p:nvPr>
            <p:ph type="title"/>
          </p:nvPr>
        </p:nvSpPr>
        <p:spPr>
          <a:xfrm>
            <a:off x="648930" y="629267"/>
            <a:ext cx="9252154" cy="1016654"/>
          </a:xfrm>
        </p:spPr>
        <p:txBody>
          <a:bodyPr>
            <a:normAutofit/>
          </a:bodyPr>
          <a:lstStyle/>
          <a:p>
            <a:r>
              <a:rPr lang="en-US">
                <a:solidFill>
                  <a:srgbClr val="EBEBEB"/>
                </a:solidFill>
              </a:rPr>
              <a:t>Sources of data</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8B6BD7A-1908-4D68-9A23-33B6D320900D}"/>
              </a:ext>
            </a:extLst>
          </p:cNvPr>
          <p:cNvGraphicFramePr>
            <a:graphicFrameLocks noGrp="1"/>
          </p:cNvGraphicFramePr>
          <p:nvPr>
            <p:ph idx="1"/>
            <p:extLst>
              <p:ext uri="{D42A27DB-BD31-4B8C-83A1-F6EECF244321}">
                <p14:modId xmlns:p14="http://schemas.microsoft.com/office/powerpoint/2010/main" val="3686883935"/>
              </p:ext>
            </p:extLst>
          </p:nvPr>
        </p:nvGraphicFramePr>
        <p:xfrm>
          <a:off x="416379" y="2286162"/>
          <a:ext cx="11393391" cy="3924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602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36ECF7-B103-49B9-A46E-1590466ABF7A}"/>
              </a:ext>
            </a:extLst>
          </p:cNvPr>
          <p:cNvSpPr>
            <a:spLocks noGrp="1"/>
          </p:cNvSpPr>
          <p:nvPr>
            <p:ph type="title"/>
          </p:nvPr>
        </p:nvSpPr>
        <p:spPr>
          <a:xfrm>
            <a:off x="701531" y="176260"/>
            <a:ext cx="9291555" cy="688689"/>
          </a:xfrm>
        </p:spPr>
        <p:txBody>
          <a:bodyPr vert="horz" lIns="91440" tIns="45720" rIns="91440" bIns="45720" rtlCol="0" anchor="t">
            <a:normAutofit fontScale="90000"/>
          </a:bodyPr>
          <a:lstStyle/>
          <a:p>
            <a:r>
              <a:rPr lang="en-US" sz="4200" dirty="0"/>
              <a:t>Data cleanup process</a:t>
            </a:r>
          </a:p>
        </p:txBody>
      </p:sp>
      <p:pic>
        <p:nvPicPr>
          <p:cNvPr id="5" name="Content Placeholder 4">
            <a:extLst>
              <a:ext uri="{FF2B5EF4-FFF2-40B4-BE49-F238E27FC236}">
                <a16:creationId xmlns:a16="http://schemas.microsoft.com/office/drawing/2014/main" id="{EC2FEAC2-E14F-45A8-8DD1-E0E68631441F}"/>
              </a:ext>
            </a:extLst>
          </p:cNvPr>
          <p:cNvPicPr>
            <a:picLocks noGrp="1" noChangeAspect="1"/>
          </p:cNvPicPr>
          <p:nvPr>
            <p:ph idx="1"/>
          </p:nvPr>
        </p:nvPicPr>
        <p:blipFill rotWithShape="1">
          <a:blip r:embed="rId7"/>
          <a:srcRect b="2413"/>
          <a:stretch/>
        </p:blipFill>
        <p:spPr>
          <a:xfrm>
            <a:off x="646110" y="1140892"/>
            <a:ext cx="5567833" cy="2282058"/>
          </a:xfrm>
          <a:prstGeom prst="rect">
            <a:avLst/>
          </a:prstGeom>
          <a:effectLst>
            <a:outerShdw blurRad="50800" dist="38100" dir="5400000" algn="t" rotWithShape="0">
              <a:prstClr val="black">
                <a:alpha val="43000"/>
              </a:prstClr>
            </a:outerShdw>
          </a:effectLst>
        </p:spPr>
      </p:pic>
      <p:pic>
        <p:nvPicPr>
          <p:cNvPr id="19" name="Picture 18">
            <a:extLst>
              <a:ext uri="{FF2B5EF4-FFF2-40B4-BE49-F238E27FC236}">
                <a16:creationId xmlns:a16="http://schemas.microsoft.com/office/drawing/2014/main" id="{9DD855CE-FED6-4415-91E5-601BC93B6F9B}"/>
              </a:ext>
            </a:extLst>
          </p:cNvPr>
          <p:cNvPicPr>
            <a:picLocks noChangeAspect="1"/>
          </p:cNvPicPr>
          <p:nvPr/>
        </p:nvPicPr>
        <p:blipFill rotWithShape="1">
          <a:blip r:embed="rId8"/>
          <a:srcRect b="19635"/>
          <a:stretch/>
        </p:blipFill>
        <p:spPr>
          <a:xfrm>
            <a:off x="524601" y="4313866"/>
            <a:ext cx="5683827" cy="2329600"/>
          </a:xfrm>
          <a:prstGeom prst="rect">
            <a:avLst/>
          </a:prstGeom>
          <a:effectLst>
            <a:outerShdw blurRad="50800" dist="38100" dir="5400000" algn="t" rotWithShape="0">
              <a:prstClr val="black">
                <a:alpha val="43000"/>
              </a:prstClr>
            </a:outerShdw>
          </a:effectLst>
        </p:spPr>
      </p:pic>
      <p:sp>
        <p:nvSpPr>
          <p:cNvPr id="6" name="Text Placeholder 5">
            <a:extLst>
              <a:ext uri="{FF2B5EF4-FFF2-40B4-BE49-F238E27FC236}">
                <a16:creationId xmlns:a16="http://schemas.microsoft.com/office/drawing/2014/main" id="{73AE3CE2-6EF4-41E9-B2C1-E71AB3A706D5}"/>
              </a:ext>
            </a:extLst>
          </p:cNvPr>
          <p:cNvSpPr>
            <a:spLocks noGrp="1"/>
          </p:cNvSpPr>
          <p:nvPr>
            <p:ph type="body" sz="half" idx="2"/>
          </p:nvPr>
        </p:nvSpPr>
        <p:spPr>
          <a:xfrm>
            <a:off x="6658669" y="1140892"/>
            <a:ext cx="3391184" cy="5107507"/>
          </a:xfrm>
        </p:spPr>
        <p:txBody>
          <a:bodyPr vert="horz" lIns="91440" tIns="45720" rIns="91440" bIns="45720" rtlCol="0">
            <a:normAutofit/>
          </a:bodyPr>
          <a:lstStyle/>
          <a:p>
            <a:pPr>
              <a:buFont typeface="Wingdings 3" charset="2"/>
              <a:buChar char=""/>
            </a:pPr>
            <a:r>
              <a:rPr lang="en-US" dirty="0"/>
              <a:t>We merged the tables for GDP per Capita, trade values, and well-being indicators.</a:t>
            </a:r>
          </a:p>
          <a:p>
            <a:pPr>
              <a:buFont typeface="Wingdings 3" charset="2"/>
              <a:buChar char=""/>
            </a:pPr>
            <a:endParaRPr lang="en-US" dirty="0"/>
          </a:p>
          <a:p>
            <a:pPr>
              <a:buFont typeface="Wingdings 3" charset="2"/>
              <a:buChar char=""/>
            </a:pPr>
            <a:r>
              <a:rPr lang="en-US" dirty="0"/>
              <a:t>In order to do that, we had to use the Add Suffix function to ensure that each set of columns could be properly identified.</a:t>
            </a:r>
          </a:p>
          <a:p>
            <a:pPr>
              <a:buFont typeface="Wingdings 3" charset="2"/>
              <a:buChar char=""/>
            </a:pPr>
            <a:endParaRPr lang="en-US" dirty="0"/>
          </a:p>
          <a:p>
            <a:pPr>
              <a:buFont typeface="Wingdings 3" charset="2"/>
              <a:buChar char=""/>
            </a:pPr>
            <a:r>
              <a:rPr lang="en-US" dirty="0"/>
              <a:t>To enable merging by Country Code column, we then used the Rename function to drop the suffix for those.</a:t>
            </a:r>
          </a:p>
          <a:p>
            <a:pPr>
              <a:buFont typeface="Wingdings 3" charset="2"/>
              <a:buChar char=""/>
            </a:pPr>
            <a:endParaRPr lang="en-US" dirty="0"/>
          </a:p>
        </p:txBody>
      </p:sp>
      <p:sp useBgFill="1">
        <p:nvSpPr>
          <p:cNvPr id="9" name="TextBox 8">
            <a:extLst>
              <a:ext uri="{FF2B5EF4-FFF2-40B4-BE49-F238E27FC236}">
                <a16:creationId xmlns:a16="http://schemas.microsoft.com/office/drawing/2014/main" id="{92023388-18F0-48EA-B074-46F24A09B959}"/>
              </a:ext>
            </a:extLst>
          </p:cNvPr>
          <p:cNvSpPr txBox="1"/>
          <p:nvPr/>
        </p:nvSpPr>
        <p:spPr>
          <a:xfrm>
            <a:off x="1776427" y="3628808"/>
            <a:ext cx="2824843" cy="369332"/>
          </a:xfrm>
          <a:prstGeom prst="rect">
            <a:avLst/>
          </a:prstGeom>
          <a:ln>
            <a:solidFill>
              <a:schemeClr val="tx1">
                <a:alpha val="42000"/>
              </a:schemeClr>
            </a:solidFill>
          </a:ln>
          <a:effectLst>
            <a:glow rad="406400">
              <a:schemeClr val="bg2">
                <a:alpha val="95000"/>
              </a:schemeClr>
            </a:glow>
          </a:effectLst>
        </p:spPr>
        <p:txBody>
          <a:bodyPr wrap="square" rtlCol="0">
            <a:spAutoFit/>
          </a:bodyPr>
          <a:lstStyle/>
          <a:p>
            <a:pPr>
              <a:spcAft>
                <a:spcPts val="600"/>
              </a:spcAft>
            </a:pPr>
            <a:r>
              <a:rPr lang="en-US" dirty="0"/>
              <a:t>Results after clean up</a:t>
            </a:r>
          </a:p>
        </p:txBody>
      </p:sp>
    </p:spTree>
    <p:extLst>
      <p:ext uri="{BB962C8B-B14F-4D97-AF65-F5344CB8AC3E}">
        <p14:creationId xmlns:p14="http://schemas.microsoft.com/office/powerpoint/2010/main" val="2970014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46111" y="452718"/>
            <a:ext cx="9404723" cy="1400530"/>
          </a:xfrm>
        </p:spPr>
        <p:txBody>
          <a:bodyPr>
            <a:normAutofit/>
          </a:bodyPr>
          <a:lstStyle/>
          <a:p>
            <a:r>
              <a:rPr lang="en-US" b="1" dirty="0"/>
              <a:t>					Data analysis process</a:t>
            </a:r>
            <a:endParaRPr lang="en-US" dirty="0"/>
          </a:p>
        </p:txBody>
      </p:sp>
      <p:sp>
        <p:nvSpPr>
          <p:cNvPr id="20" name="Rectangle 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933325339"/>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2FD0-62D8-4E8D-BEA2-04AEE0380989}"/>
              </a:ext>
            </a:extLst>
          </p:cNvPr>
          <p:cNvSpPr>
            <a:spLocks noGrp="1"/>
          </p:cNvSpPr>
          <p:nvPr>
            <p:ph type="title"/>
          </p:nvPr>
        </p:nvSpPr>
        <p:spPr>
          <a:xfrm>
            <a:off x="5551714" y="277584"/>
            <a:ext cx="3028950" cy="514351"/>
          </a:xfrm>
          <a:effectLst>
            <a:glow rad="355600">
              <a:schemeClr val="bg1"/>
            </a:glow>
            <a:softEdge rad="444500"/>
          </a:effectLst>
        </p:spPr>
        <p:txBody>
          <a:bodyPr/>
          <a:lstStyle/>
          <a:p>
            <a:r>
              <a:rPr lang="en-US" b="1" dirty="0">
                <a:solidFill>
                  <a:schemeClr val="tx1"/>
                </a:solidFill>
              </a:rPr>
              <a:t>Exports &amp; Imports</a:t>
            </a:r>
            <a:endParaRPr lang="en-US" dirty="0">
              <a:solidFill>
                <a:schemeClr val="tx1"/>
              </a:solidFill>
            </a:endParaRPr>
          </a:p>
        </p:txBody>
      </p:sp>
      <p:sp>
        <p:nvSpPr>
          <p:cNvPr id="3" name="Content Placeholder 2">
            <a:extLst>
              <a:ext uri="{FF2B5EF4-FFF2-40B4-BE49-F238E27FC236}">
                <a16:creationId xmlns:a16="http://schemas.microsoft.com/office/drawing/2014/main" id="{5821B6D6-C5FE-4FB4-AF02-AF161C056D20}"/>
              </a:ext>
            </a:extLst>
          </p:cNvPr>
          <p:cNvSpPr>
            <a:spLocks noGrp="1"/>
          </p:cNvSpPr>
          <p:nvPr>
            <p:ph idx="1"/>
          </p:nvPr>
        </p:nvSpPr>
        <p:spPr>
          <a:xfrm>
            <a:off x="4784271" y="1284151"/>
            <a:ext cx="5196342" cy="5296263"/>
          </a:xfrm>
          <a:effectLst>
            <a:glow rad="292100">
              <a:schemeClr val="accent5">
                <a:satMod val="175000"/>
                <a:alpha val="40000"/>
              </a:schemeClr>
            </a:glow>
            <a:softEdge rad="0"/>
          </a:effectLst>
        </p:spPr>
        <p:txBody>
          <a:bodyPr>
            <a:normAutofit fontScale="92500" lnSpcReduction="20000"/>
          </a:bodyPr>
          <a:lstStyle/>
          <a:p>
            <a:r>
              <a:rPr lang="en-US" dirty="0"/>
              <a:t>We started by looking at scatter plots showing the relationship between the trade indicators and GDP per Capita for years 1990 &amp; 2017.</a:t>
            </a:r>
          </a:p>
          <a:p>
            <a:r>
              <a:rPr lang="en-US" dirty="0"/>
              <a:t>Linear regression couldn’t initially be done, because there were </a:t>
            </a:r>
            <a:r>
              <a:rPr lang="en-US" dirty="0" err="1"/>
              <a:t>NaN</a:t>
            </a:r>
            <a:r>
              <a:rPr lang="en-US" dirty="0"/>
              <a:t> values in the data.</a:t>
            </a:r>
          </a:p>
          <a:p>
            <a:r>
              <a:rPr lang="en-US" dirty="0"/>
              <a:t>The </a:t>
            </a:r>
            <a:r>
              <a:rPr lang="en-US" dirty="0" err="1"/>
              <a:t>NumPy.IsNaN</a:t>
            </a:r>
            <a:r>
              <a:rPr lang="en-US" dirty="0"/>
              <a:t> function was used to create a mask to filter out the </a:t>
            </a:r>
            <a:r>
              <a:rPr lang="en-US" dirty="0" err="1"/>
              <a:t>NaN</a:t>
            </a:r>
            <a:r>
              <a:rPr lang="en-US" dirty="0"/>
              <a:t> values to enable regression.</a:t>
            </a:r>
          </a:p>
          <a:p>
            <a:r>
              <a:rPr lang="en-US" dirty="0"/>
              <a:t>The data showed that within any given year, the Exports didn’t have a strong correlation with GDP per Capita, but this was because of outliers.</a:t>
            </a:r>
          </a:p>
          <a:p>
            <a:r>
              <a:rPr lang="en-US" dirty="0"/>
              <a:t>The same held true for imports.</a:t>
            </a:r>
          </a:p>
          <a:p>
            <a:r>
              <a:rPr lang="en-US" dirty="0"/>
              <a:t>Because the data was heavily skewed by outliers, a decision was made to further investigate this data.</a:t>
            </a:r>
          </a:p>
          <a:p>
            <a:endParaRPr lang="en-US" dirty="0"/>
          </a:p>
        </p:txBody>
      </p:sp>
      <p:sp>
        <p:nvSpPr>
          <p:cNvPr id="4" name="Text Placeholder 3">
            <a:extLst>
              <a:ext uri="{FF2B5EF4-FFF2-40B4-BE49-F238E27FC236}">
                <a16:creationId xmlns:a16="http://schemas.microsoft.com/office/drawing/2014/main" id="{3E99E9C6-B428-47E5-A254-7CEA502C5235}"/>
              </a:ext>
            </a:extLst>
          </p:cNvPr>
          <p:cNvSpPr>
            <a:spLocks noGrp="1"/>
          </p:cNvSpPr>
          <p:nvPr>
            <p:ph type="body" sz="half" idx="2"/>
          </p:nvPr>
        </p:nvSpPr>
        <p:spPr>
          <a:xfrm>
            <a:off x="146957" y="138792"/>
            <a:ext cx="4400551" cy="6719207"/>
          </a:xfrm>
          <a:effectLst>
            <a:glow rad="1130300">
              <a:schemeClr val="accent4">
                <a:lumMod val="60000"/>
                <a:lumOff val="40000"/>
              </a:schemeClr>
            </a:glow>
            <a:softEdge rad="139700"/>
          </a:effectLst>
        </p:spPr>
        <p:txBody>
          <a:bodyPr/>
          <a:lstStyle/>
          <a:p>
            <a:endParaRPr lang="en-US" dirty="0"/>
          </a:p>
        </p:txBody>
      </p:sp>
      <p:pic>
        <p:nvPicPr>
          <p:cNvPr id="5" name="Picture 4">
            <a:extLst>
              <a:ext uri="{FF2B5EF4-FFF2-40B4-BE49-F238E27FC236}">
                <a16:creationId xmlns:a16="http://schemas.microsoft.com/office/drawing/2014/main" id="{34C0BBBC-BC57-4A49-8D6E-E4358B4CB8C3}"/>
              </a:ext>
            </a:extLst>
          </p:cNvPr>
          <p:cNvPicPr>
            <a:picLocks noChangeAspect="1"/>
          </p:cNvPicPr>
          <p:nvPr/>
        </p:nvPicPr>
        <p:blipFill>
          <a:blip r:embed="rId5"/>
          <a:stretch>
            <a:fillRect/>
          </a:stretch>
        </p:blipFill>
        <p:spPr>
          <a:xfrm>
            <a:off x="399473" y="277585"/>
            <a:ext cx="3894941" cy="3047654"/>
          </a:xfrm>
          <a:prstGeom prst="rect">
            <a:avLst/>
          </a:prstGeom>
          <a:effectLst>
            <a:glow rad="850900">
              <a:schemeClr val="bg1">
                <a:alpha val="58000"/>
              </a:schemeClr>
            </a:glow>
          </a:effectLst>
        </p:spPr>
      </p:pic>
      <p:pic>
        <p:nvPicPr>
          <p:cNvPr id="6" name="Picture 5">
            <a:extLst>
              <a:ext uri="{FF2B5EF4-FFF2-40B4-BE49-F238E27FC236}">
                <a16:creationId xmlns:a16="http://schemas.microsoft.com/office/drawing/2014/main" id="{98A84C36-80BD-494F-9349-398B7CB87311}"/>
              </a:ext>
            </a:extLst>
          </p:cNvPr>
          <p:cNvPicPr>
            <a:picLocks noChangeAspect="1"/>
          </p:cNvPicPr>
          <p:nvPr/>
        </p:nvPicPr>
        <p:blipFill>
          <a:blip r:embed="rId6"/>
          <a:stretch>
            <a:fillRect/>
          </a:stretch>
        </p:blipFill>
        <p:spPr>
          <a:xfrm>
            <a:off x="399473" y="3740690"/>
            <a:ext cx="3894941" cy="2839724"/>
          </a:xfrm>
          <a:prstGeom prst="rect">
            <a:avLst/>
          </a:prstGeom>
          <a:effectLst>
            <a:glow rad="330200">
              <a:schemeClr val="bg1">
                <a:alpha val="63000"/>
              </a:schemeClr>
            </a:glow>
          </a:effectLst>
        </p:spPr>
      </p:pic>
    </p:spTree>
    <p:extLst>
      <p:ext uri="{BB962C8B-B14F-4D97-AF65-F5344CB8AC3E}">
        <p14:creationId xmlns:p14="http://schemas.microsoft.com/office/powerpoint/2010/main" val="62762048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7" name="Freeform: Shape 86">
            <a:extLst>
              <a:ext uri="{FF2B5EF4-FFF2-40B4-BE49-F238E27FC236}">
                <a16:creationId xmlns:a16="http://schemas.microsoft.com/office/drawing/2014/main" id="{14615236-9CFE-4DD4-8CE7-FE83C54FD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9" name="Freeform 7">
            <a:extLst>
              <a:ext uri="{FF2B5EF4-FFF2-40B4-BE49-F238E27FC236}">
                <a16:creationId xmlns:a16="http://schemas.microsoft.com/office/drawing/2014/main" id="{2512CD95-5065-4DC1-B6E0-131242425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92D60C-9632-4F56-936A-3A06D65BBFAD}"/>
              </a:ext>
            </a:extLst>
          </p:cNvPr>
          <p:cNvSpPr>
            <a:spLocks noGrp="1"/>
          </p:cNvSpPr>
          <p:nvPr>
            <p:ph type="title"/>
          </p:nvPr>
        </p:nvSpPr>
        <p:spPr>
          <a:xfrm>
            <a:off x="646111" y="452718"/>
            <a:ext cx="9404723" cy="1180711"/>
          </a:xfrm>
        </p:spPr>
        <p:txBody>
          <a:bodyPr vert="horz" lIns="91440" tIns="45720" rIns="91440" bIns="45720" rtlCol="0" anchor="t">
            <a:normAutofit/>
          </a:bodyPr>
          <a:lstStyle/>
          <a:p>
            <a:pPr>
              <a:lnSpc>
                <a:spcPct val="90000"/>
              </a:lnSpc>
            </a:pPr>
            <a:r>
              <a:rPr lang="en-US" sz="3900" dirty="0"/>
              <a:t>Exports &amp; imports (continued)</a:t>
            </a:r>
          </a:p>
        </p:txBody>
      </p:sp>
      <p:pic>
        <p:nvPicPr>
          <p:cNvPr id="27" name="Picture 26" descr="A close up of a map&#10;&#10;Description automatically generated">
            <a:extLst>
              <a:ext uri="{FF2B5EF4-FFF2-40B4-BE49-F238E27FC236}">
                <a16:creationId xmlns:a16="http://schemas.microsoft.com/office/drawing/2014/main" id="{C63B8692-E42F-4849-A59D-A30BB192AEE0}"/>
              </a:ext>
            </a:extLst>
          </p:cNvPr>
          <p:cNvPicPr>
            <a:picLocks noChangeAspect="1"/>
          </p:cNvPicPr>
          <p:nvPr/>
        </p:nvPicPr>
        <p:blipFill>
          <a:blip r:embed="rId7"/>
          <a:stretch>
            <a:fillRect/>
          </a:stretch>
        </p:blipFill>
        <p:spPr>
          <a:xfrm>
            <a:off x="-1" y="3229610"/>
            <a:ext cx="2847666" cy="2392039"/>
          </a:xfrm>
          <a:prstGeom prst="rect">
            <a:avLst/>
          </a:prstGeom>
          <a:effectLst/>
        </p:spPr>
      </p:pic>
      <p:pic>
        <p:nvPicPr>
          <p:cNvPr id="5" name="Content Placeholder 4" descr="A close up of a map&#10;&#10;Description automatically generated">
            <a:extLst>
              <a:ext uri="{FF2B5EF4-FFF2-40B4-BE49-F238E27FC236}">
                <a16:creationId xmlns:a16="http://schemas.microsoft.com/office/drawing/2014/main" id="{543EB025-EA2C-40DE-8AD6-AD7FAEE251CE}"/>
              </a:ext>
            </a:extLst>
          </p:cNvPr>
          <p:cNvPicPr>
            <a:picLocks noGrp="1" noChangeAspect="1"/>
          </p:cNvPicPr>
          <p:nvPr>
            <p:ph idx="1"/>
          </p:nvPr>
        </p:nvPicPr>
        <p:blipFill>
          <a:blip r:embed="rId8"/>
          <a:stretch>
            <a:fillRect/>
          </a:stretch>
        </p:blipFill>
        <p:spPr>
          <a:xfrm>
            <a:off x="3049389" y="2317475"/>
            <a:ext cx="2819400" cy="2290763"/>
          </a:xfrm>
          <a:prstGeom prst="rect">
            <a:avLst/>
          </a:prstGeom>
          <a:effectLst/>
        </p:spPr>
      </p:pic>
      <p:pic>
        <p:nvPicPr>
          <p:cNvPr id="17" name="Picture 16" descr="A close up of a map&#10;&#10;Description automatically generated">
            <a:extLst>
              <a:ext uri="{FF2B5EF4-FFF2-40B4-BE49-F238E27FC236}">
                <a16:creationId xmlns:a16="http://schemas.microsoft.com/office/drawing/2014/main" id="{7D3C29A3-6892-4660-8739-2282161EB0AE}"/>
              </a:ext>
            </a:extLst>
          </p:cNvPr>
          <p:cNvPicPr>
            <a:picLocks noChangeAspect="1"/>
          </p:cNvPicPr>
          <p:nvPr/>
        </p:nvPicPr>
        <p:blipFill>
          <a:blip r:embed="rId9"/>
          <a:stretch>
            <a:fillRect/>
          </a:stretch>
        </p:blipFill>
        <p:spPr>
          <a:xfrm>
            <a:off x="3012069" y="4458777"/>
            <a:ext cx="2853673" cy="2325744"/>
          </a:xfrm>
          <a:prstGeom prst="rect">
            <a:avLst/>
          </a:prstGeom>
          <a:effectLst/>
        </p:spPr>
      </p:pic>
      <p:sp>
        <p:nvSpPr>
          <p:cNvPr id="4" name="Text Placeholder 3">
            <a:extLst>
              <a:ext uri="{FF2B5EF4-FFF2-40B4-BE49-F238E27FC236}">
                <a16:creationId xmlns:a16="http://schemas.microsoft.com/office/drawing/2014/main" id="{DF805738-7E42-4A8D-831C-73CA426D18BA}"/>
              </a:ext>
            </a:extLst>
          </p:cNvPr>
          <p:cNvSpPr>
            <a:spLocks noGrp="1"/>
          </p:cNvSpPr>
          <p:nvPr>
            <p:ph type="body" sz="half" idx="2"/>
          </p:nvPr>
        </p:nvSpPr>
        <p:spPr>
          <a:xfrm>
            <a:off x="6427526" y="2548281"/>
            <a:ext cx="5114093" cy="3654389"/>
          </a:xfrm>
        </p:spPr>
        <p:txBody>
          <a:bodyPr vert="horz" lIns="91440" tIns="45720" rIns="91440" bIns="45720" rtlCol="0">
            <a:normAutofit/>
          </a:bodyPr>
          <a:lstStyle/>
          <a:p>
            <a:pPr>
              <a:buFont typeface="Wingdings 3" charset="2"/>
              <a:buChar char=""/>
            </a:pPr>
            <a:r>
              <a:rPr lang="en-US" dirty="0">
                <a:solidFill>
                  <a:schemeClr val="bg1"/>
                </a:solidFill>
              </a:rPr>
              <a:t>To filter out the effects of the variation among countries, plots of average trade values vs average GDP per Capita were made.</a:t>
            </a:r>
          </a:p>
          <a:p>
            <a:pPr>
              <a:buFont typeface="Wingdings 3" charset="2"/>
              <a:buChar char=""/>
            </a:pPr>
            <a:r>
              <a:rPr lang="en-US" dirty="0">
                <a:solidFill>
                  <a:schemeClr val="bg1"/>
                </a:solidFill>
              </a:rPr>
              <a:t>The results show that there is an extremely strong positive relationship between trade parameters and GDP per Capita</a:t>
            </a:r>
          </a:p>
          <a:p>
            <a:pPr>
              <a:buFont typeface="Wingdings 3" charset="2"/>
              <a:buChar char=""/>
            </a:pPr>
            <a:r>
              <a:rPr lang="en-US" dirty="0">
                <a:solidFill>
                  <a:schemeClr val="bg1"/>
                </a:solidFill>
              </a:rPr>
              <a:t>As a means of validating the data from the World Bank, the average of Imports of all countries was compared to the average Exports of all countries for every available year.</a:t>
            </a:r>
          </a:p>
          <a:p>
            <a:pPr>
              <a:buFont typeface="Wingdings 3" charset="2"/>
              <a:buChar char=""/>
            </a:pPr>
            <a:r>
              <a:rPr lang="en-US" dirty="0">
                <a:solidFill>
                  <a:schemeClr val="bg1"/>
                </a:solidFill>
              </a:rPr>
              <a:t>The data shows a virtually perfect linear correlation, indicating that the dollar value of each import was matched by the dollar amount of each export.</a:t>
            </a:r>
          </a:p>
          <a:p>
            <a:pPr>
              <a:buFont typeface="Wingdings 3" charset="2"/>
              <a:buChar char=""/>
            </a:pPr>
            <a:r>
              <a:rPr lang="en-US" dirty="0">
                <a:solidFill>
                  <a:schemeClr val="bg1"/>
                </a:solidFill>
              </a:rPr>
              <a:t>This would tend to make the data more trustworthy.</a:t>
            </a:r>
          </a:p>
          <a:p>
            <a:pPr>
              <a:buFont typeface="Wingdings 3" charset="2"/>
              <a:buChar char=""/>
            </a:pPr>
            <a:endParaRPr lang="en-US" dirty="0">
              <a:solidFill>
                <a:schemeClr val="bg1"/>
              </a:solidFill>
            </a:endParaRPr>
          </a:p>
        </p:txBody>
      </p:sp>
    </p:spTree>
    <p:extLst>
      <p:ext uri="{BB962C8B-B14F-4D97-AF65-F5344CB8AC3E}">
        <p14:creationId xmlns:p14="http://schemas.microsoft.com/office/powerpoint/2010/main" val="20171885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2CD77-9E8D-4108-99D5-D01A1443744B}"/>
              </a:ext>
            </a:extLst>
          </p:cNvPr>
          <p:cNvSpPr>
            <a:spLocks noGrp="1"/>
          </p:cNvSpPr>
          <p:nvPr>
            <p:ph type="title" idx="4294967295"/>
          </p:nvPr>
        </p:nvSpPr>
        <p:spPr>
          <a:xfrm>
            <a:off x="4872012" y="1447800"/>
            <a:ext cx="5222325" cy="3329581"/>
          </a:xfrm>
        </p:spPr>
        <p:txBody>
          <a:bodyPr vert="horz" lIns="91440" tIns="45720" rIns="91440" bIns="45720" rtlCol="0" anchor="b">
            <a:normAutofit/>
          </a:bodyPr>
          <a:lstStyle/>
          <a:p>
            <a:pPr>
              <a:lnSpc>
                <a:spcPct val="90000"/>
              </a:lnSpc>
            </a:pPr>
            <a:r>
              <a:rPr lang="en-US" sz="5000" b="0" i="0" kern="1200" dirty="0">
                <a:solidFill>
                  <a:srgbClr val="EBEBEB"/>
                </a:solidFill>
                <a:latin typeface="+mj-lt"/>
                <a:ea typeface="+mj-ea"/>
                <a:cs typeface="+mj-cs"/>
              </a:rPr>
              <a:t>Data analysis process – life expectancy &amp; infant mortality</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Health">
            <a:extLst>
              <a:ext uri="{FF2B5EF4-FFF2-40B4-BE49-F238E27FC236}">
                <a16:creationId xmlns:a16="http://schemas.microsoft.com/office/drawing/2014/main" id="{9F0301ED-8716-4E4A-8124-B0466C4A9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54446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1459</Words>
  <Application>Microsoft Office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Impacts of Trade on National Productivity and Well-Being</vt:lpstr>
      <vt:lpstr>Core Message &amp; Hypothesis of the Project</vt:lpstr>
      <vt:lpstr>Questions &amp; Motivations</vt:lpstr>
      <vt:lpstr>Sources of data</vt:lpstr>
      <vt:lpstr>Data cleanup process</vt:lpstr>
      <vt:lpstr>     Data analysis process</vt:lpstr>
      <vt:lpstr>Exports &amp; Imports</vt:lpstr>
      <vt:lpstr>Exports &amp; imports (continued)</vt:lpstr>
      <vt:lpstr>Data analysis process – life expectancy &amp; infant mortality</vt:lpstr>
      <vt:lpstr>Life Expectancy VS GDP (1990 vs 2017</vt:lpstr>
      <vt:lpstr>Data analysis process – life expectancy (continued)</vt:lpstr>
      <vt:lpstr>Infant Mortality Rate (continued)</vt:lpstr>
      <vt:lpstr>Predictions</vt:lpstr>
      <vt:lpstr>GDP per Capita differences</vt:lpstr>
      <vt:lpstr>Trade Values of bottom GDP per Cap (1990-2017)</vt:lpstr>
      <vt:lpstr>Wellness Values of bottom GDP per cap(1990-2017</vt:lpstr>
      <vt:lpstr>Questions after initial analysis.  </vt:lpstr>
      <vt:lpstr>Life expectancy vs GDP (GDP between 2000 per cap – 10,000 per 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2020-03-11T21:38:36Z</dcterms:created>
  <dcterms:modified xsi:type="dcterms:W3CDTF">2020-03-11T22:13:19Z</dcterms:modified>
</cp:coreProperties>
</file>